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8" r:id="rId7"/>
    <p:sldId id="277" r:id="rId8"/>
    <p:sldId id="261" r:id="rId9"/>
    <p:sldId id="270" r:id="rId10"/>
    <p:sldId id="278" r:id="rId11"/>
    <p:sldId id="281" r:id="rId12"/>
    <p:sldId id="263" r:id="rId13"/>
    <p:sldId id="262" r:id="rId14"/>
    <p:sldId id="264" r:id="rId15"/>
    <p:sldId id="266" r:id="rId16"/>
    <p:sldId id="279" r:id="rId17"/>
    <p:sldId id="265" r:id="rId18"/>
    <p:sldId id="269" r:id="rId19"/>
    <p:sldId id="280" r:id="rId20"/>
    <p:sldId id="272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1691"/>
  </p:normalViewPr>
  <p:slideViewPr>
    <p:cSldViewPr snapToGrid="0">
      <p:cViewPr varScale="1">
        <p:scale>
          <a:sx n="110" d="100"/>
          <a:sy n="110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E2EF2-6C7C-4BB0-95FE-F803B2F1FF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453A50-02C6-432E-A0FB-BBA00AD888BD}">
      <dgm:prSet/>
      <dgm:spPr/>
      <dgm:t>
        <a:bodyPr/>
        <a:lstStyle/>
        <a:p>
          <a:r>
            <a:rPr lang="en-US" dirty="0"/>
            <a:t>An e-booking Startup, is a rising start in the online travel industry. Since its founding in April 2021, at the end of the COVID-19 pandemic, the company has seen steady growth, driven by its top-tier data aggregation and search technology. </a:t>
          </a:r>
        </a:p>
      </dgm:t>
    </dgm:pt>
    <dgm:pt modelId="{92D8F0BB-3A11-408B-AD03-78CD33E0CE72}" type="parTrans" cxnId="{7B829553-4C11-4737-B05F-2E50DBB0A409}">
      <dgm:prSet/>
      <dgm:spPr/>
      <dgm:t>
        <a:bodyPr/>
        <a:lstStyle/>
        <a:p>
          <a:endParaRPr lang="en-US"/>
        </a:p>
      </dgm:t>
    </dgm:pt>
    <dgm:pt modelId="{6EDB8080-34FF-4BEF-85C8-A874E6FBAFE2}" type="sibTrans" cxnId="{7B829553-4C11-4737-B05F-2E50DBB0A409}">
      <dgm:prSet/>
      <dgm:spPr/>
      <dgm:t>
        <a:bodyPr/>
        <a:lstStyle/>
        <a:p>
          <a:endParaRPr lang="en-US"/>
        </a:p>
      </dgm:t>
    </dgm:pt>
    <dgm:pt modelId="{0AB68FF9-8226-42A0-8A3B-3FA744195301}">
      <dgm:prSet/>
      <dgm:spPr/>
      <dgm:t>
        <a:bodyPr/>
        <a:lstStyle/>
        <a:p>
          <a:r>
            <a:rPr lang="en-GB" dirty="0"/>
            <a:t>Customer feedback has shown (and industry analysts  are agreeing ) that </a:t>
          </a:r>
          <a:r>
            <a:rPr lang="en-GB" dirty="0" err="1"/>
            <a:t>TravelTide</a:t>
          </a:r>
          <a:r>
            <a:rPr lang="en-GB" dirty="0"/>
            <a:t> customers have access to the largest travel inventory in the e-booking space. </a:t>
          </a:r>
          <a:endParaRPr lang="en-US" dirty="0"/>
        </a:p>
      </dgm:t>
    </dgm:pt>
    <dgm:pt modelId="{E4EC09AF-3119-402F-8468-34B3704FA080}" type="parTrans" cxnId="{AAD1C988-5D43-4EE4-B589-F1268399F0F7}">
      <dgm:prSet/>
      <dgm:spPr/>
      <dgm:t>
        <a:bodyPr/>
        <a:lstStyle/>
        <a:p>
          <a:endParaRPr lang="en-US"/>
        </a:p>
      </dgm:t>
    </dgm:pt>
    <dgm:pt modelId="{4561CAB4-097C-4438-A6FF-09ACD796DC5A}" type="sibTrans" cxnId="{AAD1C988-5D43-4EE4-B589-F1268399F0F7}">
      <dgm:prSet/>
      <dgm:spPr/>
      <dgm:t>
        <a:bodyPr/>
        <a:lstStyle/>
        <a:p>
          <a:endParaRPr lang="en-US"/>
        </a:p>
      </dgm:t>
    </dgm:pt>
    <dgm:pt modelId="{C22EF6B6-C6BA-4D84-B382-96EFAD0966F1}" type="pres">
      <dgm:prSet presAssocID="{EDFE2EF2-6C7C-4BB0-95FE-F803B2F1FF35}" presName="root" presStyleCnt="0">
        <dgm:presLayoutVars>
          <dgm:dir/>
          <dgm:resizeHandles val="exact"/>
        </dgm:presLayoutVars>
      </dgm:prSet>
      <dgm:spPr/>
    </dgm:pt>
    <dgm:pt modelId="{B6E76713-34EE-430F-8C9D-4DE7F81263D4}" type="pres">
      <dgm:prSet presAssocID="{39453A50-02C6-432E-A0FB-BBA00AD888BD}" presName="compNode" presStyleCnt="0"/>
      <dgm:spPr/>
    </dgm:pt>
    <dgm:pt modelId="{F40E4B82-C9D3-4812-89BB-585B53583A96}" type="pres">
      <dgm:prSet presAssocID="{39453A50-02C6-432E-A0FB-BBA00AD888BD}" presName="bgRect" presStyleLbl="bgShp" presStyleIdx="0" presStyleCnt="2"/>
      <dgm:spPr/>
    </dgm:pt>
    <dgm:pt modelId="{68317505-C9A5-4572-9041-CCDD1E1E81FC}" type="pres">
      <dgm:prSet presAssocID="{39453A50-02C6-432E-A0FB-BBA00AD888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CC585DF8-3B91-4474-9983-BAF613D7F25D}" type="pres">
      <dgm:prSet presAssocID="{39453A50-02C6-432E-A0FB-BBA00AD888BD}" presName="spaceRect" presStyleCnt="0"/>
      <dgm:spPr/>
    </dgm:pt>
    <dgm:pt modelId="{BC98EC06-4114-4C97-BCA7-8A296632E356}" type="pres">
      <dgm:prSet presAssocID="{39453A50-02C6-432E-A0FB-BBA00AD888BD}" presName="parTx" presStyleLbl="revTx" presStyleIdx="0" presStyleCnt="2">
        <dgm:presLayoutVars>
          <dgm:chMax val="0"/>
          <dgm:chPref val="0"/>
        </dgm:presLayoutVars>
      </dgm:prSet>
      <dgm:spPr/>
    </dgm:pt>
    <dgm:pt modelId="{0E5BA0FA-3FBB-4D9B-869E-6FFD578FEDC1}" type="pres">
      <dgm:prSet presAssocID="{6EDB8080-34FF-4BEF-85C8-A874E6FBAFE2}" presName="sibTrans" presStyleCnt="0"/>
      <dgm:spPr/>
    </dgm:pt>
    <dgm:pt modelId="{5D0F470B-BAB2-4174-8332-AC9B6DBC72B7}" type="pres">
      <dgm:prSet presAssocID="{0AB68FF9-8226-42A0-8A3B-3FA744195301}" presName="compNode" presStyleCnt="0"/>
      <dgm:spPr/>
    </dgm:pt>
    <dgm:pt modelId="{53AD61A3-FBF1-40DA-AC65-A97B1B329BE0}" type="pres">
      <dgm:prSet presAssocID="{0AB68FF9-8226-42A0-8A3B-3FA744195301}" presName="bgRect" presStyleLbl="bgShp" presStyleIdx="1" presStyleCnt="2"/>
      <dgm:spPr/>
    </dgm:pt>
    <dgm:pt modelId="{049C4DE5-7CC7-430D-A698-4299B5B39315}" type="pres">
      <dgm:prSet presAssocID="{0AB68FF9-8226-42A0-8A3B-3FA7441953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268A7948-460E-40C2-AD04-F52CF54B9515}" type="pres">
      <dgm:prSet presAssocID="{0AB68FF9-8226-42A0-8A3B-3FA744195301}" presName="spaceRect" presStyleCnt="0"/>
      <dgm:spPr/>
    </dgm:pt>
    <dgm:pt modelId="{66C10B57-CF86-47E8-9E08-F987B6E95D48}" type="pres">
      <dgm:prSet presAssocID="{0AB68FF9-8226-42A0-8A3B-3FA74419530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B829553-4C11-4737-B05F-2E50DBB0A409}" srcId="{EDFE2EF2-6C7C-4BB0-95FE-F803B2F1FF35}" destId="{39453A50-02C6-432E-A0FB-BBA00AD888BD}" srcOrd="0" destOrd="0" parTransId="{92D8F0BB-3A11-408B-AD03-78CD33E0CE72}" sibTransId="{6EDB8080-34FF-4BEF-85C8-A874E6FBAFE2}"/>
    <dgm:cxn modelId="{AAD1C988-5D43-4EE4-B589-F1268399F0F7}" srcId="{EDFE2EF2-6C7C-4BB0-95FE-F803B2F1FF35}" destId="{0AB68FF9-8226-42A0-8A3B-3FA744195301}" srcOrd="1" destOrd="0" parTransId="{E4EC09AF-3119-402F-8468-34B3704FA080}" sibTransId="{4561CAB4-097C-4438-A6FF-09ACD796DC5A}"/>
    <dgm:cxn modelId="{35633593-C994-4D23-8478-AD1D278DD2D1}" type="presOf" srcId="{0AB68FF9-8226-42A0-8A3B-3FA744195301}" destId="{66C10B57-CF86-47E8-9E08-F987B6E95D48}" srcOrd="0" destOrd="0" presId="urn:microsoft.com/office/officeart/2018/2/layout/IconVerticalSolidList"/>
    <dgm:cxn modelId="{8E6A80DF-3C90-4C5E-873A-756C82CEC519}" type="presOf" srcId="{39453A50-02C6-432E-A0FB-BBA00AD888BD}" destId="{BC98EC06-4114-4C97-BCA7-8A296632E356}" srcOrd="0" destOrd="0" presId="urn:microsoft.com/office/officeart/2018/2/layout/IconVerticalSolidList"/>
    <dgm:cxn modelId="{D14504EA-A7C6-4BD5-B045-0CD9C59E5EC5}" type="presOf" srcId="{EDFE2EF2-6C7C-4BB0-95FE-F803B2F1FF35}" destId="{C22EF6B6-C6BA-4D84-B382-96EFAD0966F1}" srcOrd="0" destOrd="0" presId="urn:microsoft.com/office/officeart/2018/2/layout/IconVerticalSolidList"/>
    <dgm:cxn modelId="{58716529-8E27-44C2-BF7F-8F13784BF651}" type="presParOf" srcId="{C22EF6B6-C6BA-4D84-B382-96EFAD0966F1}" destId="{B6E76713-34EE-430F-8C9D-4DE7F81263D4}" srcOrd="0" destOrd="0" presId="urn:microsoft.com/office/officeart/2018/2/layout/IconVerticalSolidList"/>
    <dgm:cxn modelId="{F99EE952-7D9A-4471-BA2F-27654374D57C}" type="presParOf" srcId="{B6E76713-34EE-430F-8C9D-4DE7F81263D4}" destId="{F40E4B82-C9D3-4812-89BB-585B53583A96}" srcOrd="0" destOrd="0" presId="urn:microsoft.com/office/officeart/2018/2/layout/IconVerticalSolidList"/>
    <dgm:cxn modelId="{00CC8DBD-ECAA-45E5-8C99-EAE510A86277}" type="presParOf" srcId="{B6E76713-34EE-430F-8C9D-4DE7F81263D4}" destId="{68317505-C9A5-4572-9041-CCDD1E1E81FC}" srcOrd="1" destOrd="0" presId="urn:microsoft.com/office/officeart/2018/2/layout/IconVerticalSolidList"/>
    <dgm:cxn modelId="{2DB8D06C-AD60-4672-8FB3-FB3D9A4C3348}" type="presParOf" srcId="{B6E76713-34EE-430F-8C9D-4DE7F81263D4}" destId="{CC585DF8-3B91-4474-9983-BAF613D7F25D}" srcOrd="2" destOrd="0" presId="urn:microsoft.com/office/officeart/2018/2/layout/IconVerticalSolidList"/>
    <dgm:cxn modelId="{AF02CFC3-A5D0-4028-B33A-A4A847F49B38}" type="presParOf" srcId="{B6E76713-34EE-430F-8C9D-4DE7F81263D4}" destId="{BC98EC06-4114-4C97-BCA7-8A296632E356}" srcOrd="3" destOrd="0" presId="urn:microsoft.com/office/officeart/2018/2/layout/IconVerticalSolidList"/>
    <dgm:cxn modelId="{39EB65D5-3DE2-4A6E-996E-D4E0D9A6897C}" type="presParOf" srcId="{C22EF6B6-C6BA-4D84-B382-96EFAD0966F1}" destId="{0E5BA0FA-3FBB-4D9B-869E-6FFD578FEDC1}" srcOrd="1" destOrd="0" presId="urn:microsoft.com/office/officeart/2018/2/layout/IconVerticalSolidList"/>
    <dgm:cxn modelId="{8BE52E45-4A94-4205-9E0F-53FE4A140216}" type="presParOf" srcId="{C22EF6B6-C6BA-4D84-B382-96EFAD0966F1}" destId="{5D0F470B-BAB2-4174-8332-AC9B6DBC72B7}" srcOrd="2" destOrd="0" presId="urn:microsoft.com/office/officeart/2018/2/layout/IconVerticalSolidList"/>
    <dgm:cxn modelId="{268C49D2-8708-49D9-A0EA-9A7C3636A85C}" type="presParOf" srcId="{5D0F470B-BAB2-4174-8332-AC9B6DBC72B7}" destId="{53AD61A3-FBF1-40DA-AC65-A97B1B329BE0}" srcOrd="0" destOrd="0" presId="urn:microsoft.com/office/officeart/2018/2/layout/IconVerticalSolidList"/>
    <dgm:cxn modelId="{E397C4BF-6FD6-46BB-94E4-1430E2BB4EA6}" type="presParOf" srcId="{5D0F470B-BAB2-4174-8332-AC9B6DBC72B7}" destId="{049C4DE5-7CC7-430D-A698-4299B5B39315}" srcOrd="1" destOrd="0" presId="urn:microsoft.com/office/officeart/2018/2/layout/IconVerticalSolidList"/>
    <dgm:cxn modelId="{CE9E0087-C039-4765-89EB-BF11D1948B23}" type="presParOf" srcId="{5D0F470B-BAB2-4174-8332-AC9B6DBC72B7}" destId="{268A7948-460E-40C2-AD04-F52CF54B9515}" srcOrd="2" destOrd="0" presId="urn:microsoft.com/office/officeart/2018/2/layout/IconVerticalSolidList"/>
    <dgm:cxn modelId="{55A2F2D4-BB99-442A-8262-60C436CC4113}" type="presParOf" srcId="{5D0F470B-BAB2-4174-8332-AC9B6DBC72B7}" destId="{66C10B57-CF86-47E8-9E08-F987B6E95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4BCF28-3DF6-4109-8314-B78767940191}" type="doc">
      <dgm:prSet loTypeId="urn:microsoft.com/office/officeart/2005/8/layout/cycle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F003B9-7D83-438B-BCC8-579F4B9291E8}">
      <dgm:prSet custT="1"/>
      <dgm:spPr/>
      <dgm:t>
        <a:bodyPr/>
        <a:lstStyle/>
        <a:p>
          <a:r>
            <a:rPr lang="en-GB" sz="1600" b="1" i="0"/>
            <a:t>Perks: </a:t>
          </a:r>
          <a:endParaRPr lang="en-US" sz="1600" dirty="0"/>
        </a:p>
      </dgm:t>
    </dgm:pt>
    <dgm:pt modelId="{ACF59B8E-CD3F-4F8E-B2B5-62F24961E5E1}" type="parTrans" cxnId="{80D95339-2C0D-4BD9-A485-552495FD80E1}">
      <dgm:prSet/>
      <dgm:spPr/>
      <dgm:t>
        <a:bodyPr/>
        <a:lstStyle/>
        <a:p>
          <a:endParaRPr lang="en-US"/>
        </a:p>
      </dgm:t>
    </dgm:pt>
    <dgm:pt modelId="{360729D5-BBF7-461F-BC1F-E591A80E1341}" type="sibTrans" cxnId="{80D95339-2C0D-4BD9-A485-552495FD80E1}">
      <dgm:prSet/>
      <dgm:spPr/>
      <dgm:t>
        <a:bodyPr/>
        <a:lstStyle/>
        <a:p>
          <a:endParaRPr lang="en-US"/>
        </a:p>
      </dgm:t>
    </dgm:pt>
    <dgm:pt modelId="{B818F555-91C5-41CA-A12E-F54090C8C0FA}">
      <dgm:prSet/>
      <dgm:spPr/>
      <dgm:t>
        <a:bodyPr/>
        <a:lstStyle/>
        <a:p>
          <a:r>
            <a:rPr lang="en-GB" i="0" dirty="0"/>
            <a:t>One Night Free Hotel With Flight</a:t>
          </a:r>
          <a:endParaRPr lang="en-US" dirty="0"/>
        </a:p>
      </dgm:t>
    </dgm:pt>
    <dgm:pt modelId="{EC1910D9-13F9-402D-82BA-668898186CC9}" type="parTrans" cxnId="{401F945C-0E76-49C1-BAE1-B911A8E17721}">
      <dgm:prSet/>
      <dgm:spPr/>
      <dgm:t>
        <a:bodyPr/>
        <a:lstStyle/>
        <a:p>
          <a:endParaRPr lang="en-US"/>
        </a:p>
      </dgm:t>
    </dgm:pt>
    <dgm:pt modelId="{F56846C8-6AAD-4614-B883-83FB48D94751}" type="sibTrans" cxnId="{401F945C-0E76-49C1-BAE1-B911A8E17721}">
      <dgm:prSet/>
      <dgm:spPr/>
      <dgm:t>
        <a:bodyPr/>
        <a:lstStyle/>
        <a:p>
          <a:endParaRPr lang="en-US"/>
        </a:p>
      </dgm:t>
    </dgm:pt>
    <dgm:pt modelId="{4A90A550-AFAA-4A99-B353-B226A79F771D}">
      <dgm:prSet/>
      <dgm:spPr/>
      <dgm:t>
        <a:bodyPr/>
        <a:lstStyle/>
        <a:p>
          <a:r>
            <a:rPr lang="en-GB" i="0"/>
            <a:t>Free Hotel Meal</a:t>
          </a:r>
          <a:endParaRPr lang="en-US"/>
        </a:p>
      </dgm:t>
    </dgm:pt>
    <dgm:pt modelId="{4F2E428B-E6BF-42AE-B477-98310E85FF54}" type="parTrans" cxnId="{8F01D669-E463-4360-B334-5984AFFCFD3D}">
      <dgm:prSet/>
      <dgm:spPr/>
      <dgm:t>
        <a:bodyPr/>
        <a:lstStyle/>
        <a:p>
          <a:endParaRPr lang="en-US"/>
        </a:p>
      </dgm:t>
    </dgm:pt>
    <dgm:pt modelId="{E26F6B80-200C-4188-A65B-C5E5CC72ED04}" type="sibTrans" cxnId="{8F01D669-E463-4360-B334-5984AFFCFD3D}">
      <dgm:prSet/>
      <dgm:spPr/>
      <dgm:t>
        <a:bodyPr/>
        <a:lstStyle/>
        <a:p>
          <a:endParaRPr lang="en-US"/>
        </a:p>
      </dgm:t>
    </dgm:pt>
    <dgm:pt modelId="{A2B3224E-7A4E-4EE3-8353-6C46CD517207}">
      <dgm:prSet/>
      <dgm:spPr/>
      <dgm:t>
        <a:bodyPr/>
        <a:lstStyle/>
        <a:p>
          <a:r>
            <a:rPr lang="en-GB" i="0"/>
            <a:t>Free Cancellation</a:t>
          </a:r>
          <a:endParaRPr lang="en-US"/>
        </a:p>
      </dgm:t>
    </dgm:pt>
    <dgm:pt modelId="{CAEFC396-A3C5-491A-8D46-7E2AFA2D4EEF}" type="parTrans" cxnId="{C7F0E73B-48C1-44BA-8900-146463BADC4B}">
      <dgm:prSet/>
      <dgm:spPr/>
      <dgm:t>
        <a:bodyPr/>
        <a:lstStyle/>
        <a:p>
          <a:endParaRPr lang="en-US"/>
        </a:p>
      </dgm:t>
    </dgm:pt>
    <dgm:pt modelId="{785DF539-5664-4911-8D41-E1CA22D3ADDD}" type="sibTrans" cxnId="{C7F0E73B-48C1-44BA-8900-146463BADC4B}">
      <dgm:prSet/>
      <dgm:spPr/>
      <dgm:t>
        <a:bodyPr/>
        <a:lstStyle/>
        <a:p>
          <a:endParaRPr lang="en-US"/>
        </a:p>
      </dgm:t>
    </dgm:pt>
    <dgm:pt modelId="{A73B9FE6-8C7C-4B34-8B70-58F8AC6E3821}">
      <dgm:prSet/>
      <dgm:spPr/>
      <dgm:t>
        <a:bodyPr/>
        <a:lstStyle/>
        <a:p>
          <a:r>
            <a:rPr lang="en-GB" i="0"/>
            <a:t>Free Checked Bag</a:t>
          </a:r>
          <a:endParaRPr lang="en-US"/>
        </a:p>
      </dgm:t>
    </dgm:pt>
    <dgm:pt modelId="{AEC739AB-23D2-4CDF-ABBD-047B713E8D12}" type="parTrans" cxnId="{19C02936-5B7B-45F0-9E1D-F5F9AC0A2FE6}">
      <dgm:prSet/>
      <dgm:spPr/>
      <dgm:t>
        <a:bodyPr/>
        <a:lstStyle/>
        <a:p>
          <a:endParaRPr lang="en-US"/>
        </a:p>
      </dgm:t>
    </dgm:pt>
    <dgm:pt modelId="{13D45735-AD31-4519-B9D8-F40630723C3F}" type="sibTrans" cxnId="{19C02936-5B7B-45F0-9E1D-F5F9AC0A2FE6}">
      <dgm:prSet/>
      <dgm:spPr/>
      <dgm:t>
        <a:bodyPr/>
        <a:lstStyle/>
        <a:p>
          <a:endParaRPr lang="en-US"/>
        </a:p>
      </dgm:t>
    </dgm:pt>
    <dgm:pt modelId="{1223D5DA-1B92-488B-ADF4-52E0958F9444}">
      <dgm:prSet/>
      <dgm:spPr/>
      <dgm:t>
        <a:bodyPr/>
        <a:lstStyle/>
        <a:p>
          <a:r>
            <a:rPr lang="en-GB" i="0"/>
            <a:t>Exclusive Discounts</a:t>
          </a:r>
          <a:endParaRPr lang="en-US"/>
        </a:p>
      </dgm:t>
    </dgm:pt>
    <dgm:pt modelId="{F7137DFF-0D97-494A-A61A-A239539147D2}" type="parTrans" cxnId="{4BDAC05C-557A-4542-918A-CA043FCE2818}">
      <dgm:prSet/>
      <dgm:spPr/>
      <dgm:t>
        <a:bodyPr/>
        <a:lstStyle/>
        <a:p>
          <a:endParaRPr lang="en-US"/>
        </a:p>
      </dgm:t>
    </dgm:pt>
    <dgm:pt modelId="{4EF6B3FD-FFC9-48C5-824A-CE1BC776CE36}" type="sibTrans" cxnId="{4BDAC05C-557A-4542-918A-CA043FCE2818}">
      <dgm:prSet/>
      <dgm:spPr/>
      <dgm:t>
        <a:bodyPr/>
        <a:lstStyle/>
        <a:p>
          <a:endParaRPr lang="en-US"/>
        </a:p>
      </dgm:t>
    </dgm:pt>
    <dgm:pt modelId="{2266A8BF-9430-4DA3-A346-BF3CA12063BB}">
      <dgm:prSet custT="1"/>
      <dgm:spPr/>
      <dgm:t>
        <a:bodyPr/>
        <a:lstStyle/>
        <a:p>
          <a:r>
            <a:rPr lang="en-DE" sz="1600" b="1"/>
            <a:t>Strategy: </a:t>
          </a:r>
          <a:endParaRPr lang="en-US" sz="1600" dirty="0"/>
        </a:p>
      </dgm:t>
    </dgm:pt>
    <dgm:pt modelId="{B31A646D-41CD-40AC-934A-A5B7C41BED8B}" type="parTrans" cxnId="{B1277D66-8935-49BB-ACCF-6378BD5FF663}">
      <dgm:prSet/>
      <dgm:spPr/>
      <dgm:t>
        <a:bodyPr/>
        <a:lstStyle/>
        <a:p>
          <a:endParaRPr lang="en-US"/>
        </a:p>
      </dgm:t>
    </dgm:pt>
    <dgm:pt modelId="{429ECE6E-4B45-499B-AD4D-73F3D2680641}" type="sibTrans" cxnId="{B1277D66-8935-49BB-ACCF-6378BD5FF663}">
      <dgm:prSet/>
      <dgm:spPr/>
      <dgm:t>
        <a:bodyPr/>
        <a:lstStyle/>
        <a:p>
          <a:endParaRPr lang="en-US"/>
        </a:p>
      </dgm:t>
    </dgm:pt>
    <dgm:pt modelId="{6F3627E7-FA6D-46C6-94B0-EC638D00AFAE}">
      <dgm:prSet custT="1"/>
      <dgm:spPr/>
      <dgm:t>
        <a:bodyPr/>
        <a:lstStyle/>
        <a:p>
          <a:r>
            <a:rPr lang="en-GB" sz="900" dirty="0"/>
            <a:t>Using the </a:t>
          </a:r>
          <a:r>
            <a:rPr lang="en-GB" sz="900" dirty="0" err="1"/>
            <a:t>KMeans</a:t>
          </a:r>
          <a:r>
            <a:rPr lang="en-GB" sz="900" dirty="0"/>
            <a:t> Algorithm, group or segment unique users into clusters based on their behaviours and preferences.</a:t>
          </a:r>
          <a:endParaRPr lang="en-US" sz="900" dirty="0"/>
        </a:p>
      </dgm:t>
    </dgm:pt>
    <dgm:pt modelId="{F0B03B10-A558-44FB-B5FA-C3144163E976}" type="parTrans" cxnId="{FEDE1DDC-6542-42F5-BFDF-A782DBF1289D}">
      <dgm:prSet/>
      <dgm:spPr/>
      <dgm:t>
        <a:bodyPr/>
        <a:lstStyle/>
        <a:p>
          <a:endParaRPr lang="en-US"/>
        </a:p>
      </dgm:t>
    </dgm:pt>
    <dgm:pt modelId="{4D79BC10-4983-4B4E-87A0-D13EDBE01F3E}" type="sibTrans" cxnId="{FEDE1DDC-6542-42F5-BFDF-A782DBF1289D}">
      <dgm:prSet/>
      <dgm:spPr/>
      <dgm:t>
        <a:bodyPr/>
        <a:lstStyle/>
        <a:p>
          <a:endParaRPr lang="en-US"/>
        </a:p>
      </dgm:t>
    </dgm:pt>
    <dgm:pt modelId="{5C2F4AA8-6B18-8E4F-A0E9-371D94EF5CB8}" type="pres">
      <dgm:prSet presAssocID="{4A4BCF28-3DF6-4109-8314-B78767940191}" presName="cycle" presStyleCnt="0">
        <dgm:presLayoutVars>
          <dgm:dir/>
          <dgm:resizeHandles val="exact"/>
        </dgm:presLayoutVars>
      </dgm:prSet>
      <dgm:spPr/>
    </dgm:pt>
    <dgm:pt modelId="{9530B874-A6C2-DE42-99D5-EB78081C2063}" type="pres">
      <dgm:prSet presAssocID="{E2F003B9-7D83-438B-BCC8-579F4B9291E8}" presName="dummy" presStyleCnt="0"/>
      <dgm:spPr/>
    </dgm:pt>
    <dgm:pt modelId="{E6F77A53-9B77-7B4C-8E31-71434D232543}" type="pres">
      <dgm:prSet presAssocID="{E2F003B9-7D83-438B-BCC8-579F4B9291E8}" presName="node" presStyleLbl="revTx" presStyleIdx="0" presStyleCnt="8">
        <dgm:presLayoutVars>
          <dgm:bulletEnabled val="1"/>
        </dgm:presLayoutVars>
      </dgm:prSet>
      <dgm:spPr/>
    </dgm:pt>
    <dgm:pt modelId="{8D10E162-01A3-3B43-89EC-115C23050F20}" type="pres">
      <dgm:prSet presAssocID="{360729D5-BBF7-461F-BC1F-E591A80E1341}" presName="sibTrans" presStyleLbl="node1" presStyleIdx="0" presStyleCnt="8"/>
      <dgm:spPr/>
    </dgm:pt>
    <dgm:pt modelId="{600733DA-6CF9-7E46-ACAE-4CC9AEDAEAF5}" type="pres">
      <dgm:prSet presAssocID="{B818F555-91C5-41CA-A12E-F54090C8C0FA}" presName="dummy" presStyleCnt="0"/>
      <dgm:spPr/>
    </dgm:pt>
    <dgm:pt modelId="{899B0D55-D730-0040-AF83-CB0751762104}" type="pres">
      <dgm:prSet presAssocID="{B818F555-91C5-41CA-A12E-F54090C8C0FA}" presName="node" presStyleLbl="revTx" presStyleIdx="1" presStyleCnt="8">
        <dgm:presLayoutVars>
          <dgm:bulletEnabled val="1"/>
        </dgm:presLayoutVars>
      </dgm:prSet>
      <dgm:spPr/>
    </dgm:pt>
    <dgm:pt modelId="{EEACB4A5-49FE-014D-8372-F9B538917695}" type="pres">
      <dgm:prSet presAssocID="{F56846C8-6AAD-4614-B883-83FB48D94751}" presName="sibTrans" presStyleLbl="node1" presStyleIdx="1" presStyleCnt="8"/>
      <dgm:spPr/>
    </dgm:pt>
    <dgm:pt modelId="{EF80BB72-72FF-7A41-820F-2463FDA917F9}" type="pres">
      <dgm:prSet presAssocID="{4A90A550-AFAA-4A99-B353-B226A79F771D}" presName="dummy" presStyleCnt="0"/>
      <dgm:spPr/>
    </dgm:pt>
    <dgm:pt modelId="{379063AD-ABE7-F540-B509-C50F6DFD6BE4}" type="pres">
      <dgm:prSet presAssocID="{4A90A550-AFAA-4A99-B353-B226A79F771D}" presName="node" presStyleLbl="revTx" presStyleIdx="2" presStyleCnt="8">
        <dgm:presLayoutVars>
          <dgm:bulletEnabled val="1"/>
        </dgm:presLayoutVars>
      </dgm:prSet>
      <dgm:spPr/>
    </dgm:pt>
    <dgm:pt modelId="{6A770FDB-CFE2-7348-8B86-E94E2AFA3366}" type="pres">
      <dgm:prSet presAssocID="{E26F6B80-200C-4188-A65B-C5E5CC72ED04}" presName="sibTrans" presStyleLbl="node1" presStyleIdx="2" presStyleCnt="8"/>
      <dgm:spPr/>
    </dgm:pt>
    <dgm:pt modelId="{EC069873-104E-2641-BC61-A8C07F1FD836}" type="pres">
      <dgm:prSet presAssocID="{A2B3224E-7A4E-4EE3-8353-6C46CD517207}" presName="dummy" presStyleCnt="0"/>
      <dgm:spPr/>
    </dgm:pt>
    <dgm:pt modelId="{95EC836B-A101-8549-87D2-8C0D34D27A81}" type="pres">
      <dgm:prSet presAssocID="{A2B3224E-7A4E-4EE3-8353-6C46CD517207}" presName="node" presStyleLbl="revTx" presStyleIdx="3" presStyleCnt="8">
        <dgm:presLayoutVars>
          <dgm:bulletEnabled val="1"/>
        </dgm:presLayoutVars>
      </dgm:prSet>
      <dgm:spPr/>
    </dgm:pt>
    <dgm:pt modelId="{A69381E0-4A03-5D4D-9767-D6B9F097C895}" type="pres">
      <dgm:prSet presAssocID="{785DF539-5664-4911-8D41-E1CA22D3ADDD}" presName="sibTrans" presStyleLbl="node1" presStyleIdx="3" presStyleCnt="8"/>
      <dgm:spPr/>
    </dgm:pt>
    <dgm:pt modelId="{9E3C4B0D-D4CB-444F-B244-8025C1A5CDA9}" type="pres">
      <dgm:prSet presAssocID="{A73B9FE6-8C7C-4B34-8B70-58F8AC6E3821}" presName="dummy" presStyleCnt="0"/>
      <dgm:spPr/>
    </dgm:pt>
    <dgm:pt modelId="{210CE219-40CE-0B40-BAAE-87FB845B8CA1}" type="pres">
      <dgm:prSet presAssocID="{A73B9FE6-8C7C-4B34-8B70-58F8AC6E3821}" presName="node" presStyleLbl="revTx" presStyleIdx="4" presStyleCnt="8">
        <dgm:presLayoutVars>
          <dgm:bulletEnabled val="1"/>
        </dgm:presLayoutVars>
      </dgm:prSet>
      <dgm:spPr/>
    </dgm:pt>
    <dgm:pt modelId="{F0587963-1637-A94D-9B9A-B1E0252BDF97}" type="pres">
      <dgm:prSet presAssocID="{13D45735-AD31-4519-B9D8-F40630723C3F}" presName="sibTrans" presStyleLbl="node1" presStyleIdx="4" presStyleCnt="8"/>
      <dgm:spPr/>
    </dgm:pt>
    <dgm:pt modelId="{B3817FF7-67AE-3749-9016-40FD7E4C90A8}" type="pres">
      <dgm:prSet presAssocID="{1223D5DA-1B92-488B-ADF4-52E0958F9444}" presName="dummy" presStyleCnt="0"/>
      <dgm:spPr/>
    </dgm:pt>
    <dgm:pt modelId="{07C38C3A-6E21-8C4E-AF9D-CE4E9B388212}" type="pres">
      <dgm:prSet presAssocID="{1223D5DA-1B92-488B-ADF4-52E0958F9444}" presName="node" presStyleLbl="revTx" presStyleIdx="5" presStyleCnt="8">
        <dgm:presLayoutVars>
          <dgm:bulletEnabled val="1"/>
        </dgm:presLayoutVars>
      </dgm:prSet>
      <dgm:spPr/>
    </dgm:pt>
    <dgm:pt modelId="{778D62CF-9D10-AE46-B9DE-5DE75480A032}" type="pres">
      <dgm:prSet presAssocID="{4EF6B3FD-FFC9-48C5-824A-CE1BC776CE36}" presName="sibTrans" presStyleLbl="node1" presStyleIdx="5" presStyleCnt="8"/>
      <dgm:spPr/>
    </dgm:pt>
    <dgm:pt modelId="{56FAD0DE-A3AF-BD4E-93FA-CAF4808C2B79}" type="pres">
      <dgm:prSet presAssocID="{2266A8BF-9430-4DA3-A346-BF3CA12063BB}" presName="dummy" presStyleCnt="0"/>
      <dgm:spPr/>
    </dgm:pt>
    <dgm:pt modelId="{B30D7CC6-48C5-BD48-861C-AA2B5DCAABBA}" type="pres">
      <dgm:prSet presAssocID="{2266A8BF-9430-4DA3-A346-BF3CA12063BB}" presName="node" presStyleLbl="revTx" presStyleIdx="6" presStyleCnt="8">
        <dgm:presLayoutVars>
          <dgm:bulletEnabled val="1"/>
        </dgm:presLayoutVars>
      </dgm:prSet>
      <dgm:spPr/>
    </dgm:pt>
    <dgm:pt modelId="{4C25F5B3-4F5E-C141-9CD0-01BB15B3DF19}" type="pres">
      <dgm:prSet presAssocID="{429ECE6E-4B45-499B-AD4D-73F3D2680641}" presName="sibTrans" presStyleLbl="node1" presStyleIdx="6" presStyleCnt="8"/>
      <dgm:spPr/>
    </dgm:pt>
    <dgm:pt modelId="{8CEC59C9-6795-5248-A3A0-8E71BF281813}" type="pres">
      <dgm:prSet presAssocID="{6F3627E7-FA6D-46C6-94B0-EC638D00AFAE}" presName="dummy" presStyleCnt="0"/>
      <dgm:spPr/>
    </dgm:pt>
    <dgm:pt modelId="{2B110F15-9921-D94D-9320-FBAEA2B3CC5F}" type="pres">
      <dgm:prSet presAssocID="{6F3627E7-FA6D-46C6-94B0-EC638D00AFAE}" presName="node" presStyleLbl="revTx" presStyleIdx="7" presStyleCnt="8">
        <dgm:presLayoutVars>
          <dgm:bulletEnabled val="1"/>
        </dgm:presLayoutVars>
      </dgm:prSet>
      <dgm:spPr/>
    </dgm:pt>
    <dgm:pt modelId="{E5C58158-FB79-B242-8C01-137FA6436501}" type="pres">
      <dgm:prSet presAssocID="{4D79BC10-4983-4B4E-87A0-D13EDBE01F3E}" presName="sibTrans" presStyleLbl="node1" presStyleIdx="7" presStyleCnt="8"/>
      <dgm:spPr/>
    </dgm:pt>
  </dgm:ptLst>
  <dgm:cxnLst>
    <dgm:cxn modelId="{1975F603-CD50-6441-8D55-3100741845D4}" type="presOf" srcId="{E2F003B9-7D83-438B-BCC8-579F4B9291E8}" destId="{E6F77A53-9B77-7B4C-8E31-71434D232543}" srcOrd="0" destOrd="0" presId="urn:microsoft.com/office/officeart/2005/8/layout/cycle1"/>
    <dgm:cxn modelId="{41A22716-FF69-414D-910D-9FADC26534F7}" type="presOf" srcId="{1223D5DA-1B92-488B-ADF4-52E0958F9444}" destId="{07C38C3A-6E21-8C4E-AF9D-CE4E9B388212}" srcOrd="0" destOrd="0" presId="urn:microsoft.com/office/officeart/2005/8/layout/cycle1"/>
    <dgm:cxn modelId="{19C02936-5B7B-45F0-9E1D-F5F9AC0A2FE6}" srcId="{4A4BCF28-3DF6-4109-8314-B78767940191}" destId="{A73B9FE6-8C7C-4B34-8B70-58F8AC6E3821}" srcOrd="4" destOrd="0" parTransId="{AEC739AB-23D2-4CDF-ABBD-047B713E8D12}" sibTransId="{13D45735-AD31-4519-B9D8-F40630723C3F}"/>
    <dgm:cxn modelId="{80D95339-2C0D-4BD9-A485-552495FD80E1}" srcId="{4A4BCF28-3DF6-4109-8314-B78767940191}" destId="{E2F003B9-7D83-438B-BCC8-579F4B9291E8}" srcOrd="0" destOrd="0" parTransId="{ACF59B8E-CD3F-4F8E-B2B5-62F24961E5E1}" sibTransId="{360729D5-BBF7-461F-BC1F-E591A80E1341}"/>
    <dgm:cxn modelId="{C7F0E73B-48C1-44BA-8900-146463BADC4B}" srcId="{4A4BCF28-3DF6-4109-8314-B78767940191}" destId="{A2B3224E-7A4E-4EE3-8353-6C46CD517207}" srcOrd="3" destOrd="0" parTransId="{CAEFC396-A3C5-491A-8D46-7E2AFA2D4EEF}" sibTransId="{785DF539-5664-4911-8D41-E1CA22D3ADDD}"/>
    <dgm:cxn modelId="{268D8F3C-467E-DA41-84D5-61922F2E5964}" type="presOf" srcId="{A73B9FE6-8C7C-4B34-8B70-58F8AC6E3821}" destId="{210CE219-40CE-0B40-BAAE-87FB845B8CA1}" srcOrd="0" destOrd="0" presId="urn:microsoft.com/office/officeart/2005/8/layout/cycle1"/>
    <dgm:cxn modelId="{5ABD0C4A-8006-D34E-A675-0A5E49A13171}" type="presOf" srcId="{F56846C8-6AAD-4614-B883-83FB48D94751}" destId="{EEACB4A5-49FE-014D-8372-F9B538917695}" srcOrd="0" destOrd="0" presId="urn:microsoft.com/office/officeart/2005/8/layout/cycle1"/>
    <dgm:cxn modelId="{3555AA4A-263B-0345-9B4E-25BE5CE11B88}" type="presOf" srcId="{2266A8BF-9430-4DA3-A346-BF3CA12063BB}" destId="{B30D7CC6-48C5-BD48-861C-AA2B5DCAABBA}" srcOrd="0" destOrd="0" presId="urn:microsoft.com/office/officeart/2005/8/layout/cycle1"/>
    <dgm:cxn modelId="{384C4254-1998-9E48-AF62-7CF924615C06}" type="presOf" srcId="{13D45735-AD31-4519-B9D8-F40630723C3F}" destId="{F0587963-1637-A94D-9B9A-B1E0252BDF97}" srcOrd="0" destOrd="0" presId="urn:microsoft.com/office/officeart/2005/8/layout/cycle1"/>
    <dgm:cxn modelId="{401F945C-0E76-49C1-BAE1-B911A8E17721}" srcId="{4A4BCF28-3DF6-4109-8314-B78767940191}" destId="{B818F555-91C5-41CA-A12E-F54090C8C0FA}" srcOrd="1" destOrd="0" parTransId="{EC1910D9-13F9-402D-82BA-668898186CC9}" sibTransId="{F56846C8-6AAD-4614-B883-83FB48D94751}"/>
    <dgm:cxn modelId="{4BDAC05C-557A-4542-918A-CA043FCE2818}" srcId="{4A4BCF28-3DF6-4109-8314-B78767940191}" destId="{1223D5DA-1B92-488B-ADF4-52E0958F9444}" srcOrd="5" destOrd="0" parTransId="{F7137DFF-0D97-494A-A61A-A239539147D2}" sibTransId="{4EF6B3FD-FFC9-48C5-824A-CE1BC776CE36}"/>
    <dgm:cxn modelId="{B1277D66-8935-49BB-ACCF-6378BD5FF663}" srcId="{4A4BCF28-3DF6-4109-8314-B78767940191}" destId="{2266A8BF-9430-4DA3-A346-BF3CA12063BB}" srcOrd="6" destOrd="0" parTransId="{B31A646D-41CD-40AC-934A-A5B7C41BED8B}" sibTransId="{429ECE6E-4B45-499B-AD4D-73F3D2680641}"/>
    <dgm:cxn modelId="{ABB3A966-42AF-FB41-9405-91021759FEFC}" type="presOf" srcId="{4D79BC10-4983-4B4E-87A0-D13EDBE01F3E}" destId="{E5C58158-FB79-B242-8C01-137FA6436501}" srcOrd="0" destOrd="0" presId="urn:microsoft.com/office/officeart/2005/8/layout/cycle1"/>
    <dgm:cxn modelId="{8F01D669-E463-4360-B334-5984AFFCFD3D}" srcId="{4A4BCF28-3DF6-4109-8314-B78767940191}" destId="{4A90A550-AFAA-4A99-B353-B226A79F771D}" srcOrd="2" destOrd="0" parTransId="{4F2E428B-E6BF-42AE-B477-98310E85FF54}" sibTransId="{E26F6B80-200C-4188-A65B-C5E5CC72ED04}"/>
    <dgm:cxn modelId="{1B76CE70-41F5-254B-A4F4-105932282C30}" type="presOf" srcId="{4EF6B3FD-FFC9-48C5-824A-CE1BC776CE36}" destId="{778D62CF-9D10-AE46-B9DE-5DE75480A032}" srcOrd="0" destOrd="0" presId="urn:microsoft.com/office/officeart/2005/8/layout/cycle1"/>
    <dgm:cxn modelId="{E2ADB27D-F6E5-644A-9A05-E9D1A14CA978}" type="presOf" srcId="{785DF539-5664-4911-8D41-E1CA22D3ADDD}" destId="{A69381E0-4A03-5D4D-9767-D6B9F097C895}" srcOrd="0" destOrd="0" presId="urn:microsoft.com/office/officeart/2005/8/layout/cycle1"/>
    <dgm:cxn modelId="{6AAEEF8A-4EC9-9442-99C6-90F42425A330}" type="presOf" srcId="{360729D5-BBF7-461F-BC1F-E591A80E1341}" destId="{8D10E162-01A3-3B43-89EC-115C23050F20}" srcOrd="0" destOrd="0" presId="urn:microsoft.com/office/officeart/2005/8/layout/cycle1"/>
    <dgm:cxn modelId="{322F5CAB-91C3-4946-BE6F-9383DB9EAA5E}" type="presOf" srcId="{A2B3224E-7A4E-4EE3-8353-6C46CD517207}" destId="{95EC836B-A101-8549-87D2-8C0D34D27A81}" srcOrd="0" destOrd="0" presId="urn:microsoft.com/office/officeart/2005/8/layout/cycle1"/>
    <dgm:cxn modelId="{D3C3A2B3-63ED-E948-BBBC-13D42D4B8EA7}" type="presOf" srcId="{B818F555-91C5-41CA-A12E-F54090C8C0FA}" destId="{899B0D55-D730-0040-AF83-CB0751762104}" srcOrd="0" destOrd="0" presId="urn:microsoft.com/office/officeart/2005/8/layout/cycle1"/>
    <dgm:cxn modelId="{DBADFDB4-0896-E847-8BBB-63B7CDFE8314}" type="presOf" srcId="{429ECE6E-4B45-499B-AD4D-73F3D2680641}" destId="{4C25F5B3-4F5E-C141-9CD0-01BB15B3DF19}" srcOrd="0" destOrd="0" presId="urn:microsoft.com/office/officeart/2005/8/layout/cycle1"/>
    <dgm:cxn modelId="{6550DDC2-D9AB-6B47-BA78-BBF113B06896}" type="presOf" srcId="{4A90A550-AFAA-4A99-B353-B226A79F771D}" destId="{379063AD-ABE7-F540-B509-C50F6DFD6BE4}" srcOrd="0" destOrd="0" presId="urn:microsoft.com/office/officeart/2005/8/layout/cycle1"/>
    <dgm:cxn modelId="{FEDE1DDC-6542-42F5-BFDF-A782DBF1289D}" srcId="{4A4BCF28-3DF6-4109-8314-B78767940191}" destId="{6F3627E7-FA6D-46C6-94B0-EC638D00AFAE}" srcOrd="7" destOrd="0" parTransId="{F0B03B10-A558-44FB-B5FA-C3144163E976}" sibTransId="{4D79BC10-4983-4B4E-87A0-D13EDBE01F3E}"/>
    <dgm:cxn modelId="{54CEF5EB-315A-5541-A835-1B7DB8C4918B}" type="presOf" srcId="{6F3627E7-FA6D-46C6-94B0-EC638D00AFAE}" destId="{2B110F15-9921-D94D-9320-FBAEA2B3CC5F}" srcOrd="0" destOrd="0" presId="urn:microsoft.com/office/officeart/2005/8/layout/cycle1"/>
    <dgm:cxn modelId="{7BCE1BED-1731-EF4E-83A5-101F57535D76}" type="presOf" srcId="{4A4BCF28-3DF6-4109-8314-B78767940191}" destId="{5C2F4AA8-6B18-8E4F-A0E9-371D94EF5CB8}" srcOrd="0" destOrd="0" presId="urn:microsoft.com/office/officeart/2005/8/layout/cycle1"/>
    <dgm:cxn modelId="{05F7C9F6-26BF-A54F-8AEE-E33C5F277AF4}" type="presOf" srcId="{E26F6B80-200C-4188-A65B-C5E5CC72ED04}" destId="{6A770FDB-CFE2-7348-8B86-E94E2AFA3366}" srcOrd="0" destOrd="0" presId="urn:microsoft.com/office/officeart/2005/8/layout/cycle1"/>
    <dgm:cxn modelId="{25A4020F-45E6-8D4B-82A3-A96CAC3D75BE}" type="presParOf" srcId="{5C2F4AA8-6B18-8E4F-A0E9-371D94EF5CB8}" destId="{9530B874-A6C2-DE42-99D5-EB78081C2063}" srcOrd="0" destOrd="0" presId="urn:microsoft.com/office/officeart/2005/8/layout/cycle1"/>
    <dgm:cxn modelId="{EF4F118F-F1B2-A94B-B722-A2CAB7D8F887}" type="presParOf" srcId="{5C2F4AA8-6B18-8E4F-A0E9-371D94EF5CB8}" destId="{E6F77A53-9B77-7B4C-8E31-71434D232543}" srcOrd="1" destOrd="0" presId="urn:microsoft.com/office/officeart/2005/8/layout/cycle1"/>
    <dgm:cxn modelId="{B0F728CF-1BBD-B747-8316-CA4634CD5B1C}" type="presParOf" srcId="{5C2F4AA8-6B18-8E4F-A0E9-371D94EF5CB8}" destId="{8D10E162-01A3-3B43-89EC-115C23050F20}" srcOrd="2" destOrd="0" presId="urn:microsoft.com/office/officeart/2005/8/layout/cycle1"/>
    <dgm:cxn modelId="{37326A75-1166-0541-8482-D2E667046B54}" type="presParOf" srcId="{5C2F4AA8-6B18-8E4F-A0E9-371D94EF5CB8}" destId="{600733DA-6CF9-7E46-ACAE-4CC9AEDAEAF5}" srcOrd="3" destOrd="0" presId="urn:microsoft.com/office/officeart/2005/8/layout/cycle1"/>
    <dgm:cxn modelId="{64565209-BBA1-0540-A1AE-A9CB6E18452F}" type="presParOf" srcId="{5C2F4AA8-6B18-8E4F-A0E9-371D94EF5CB8}" destId="{899B0D55-D730-0040-AF83-CB0751762104}" srcOrd="4" destOrd="0" presId="urn:microsoft.com/office/officeart/2005/8/layout/cycle1"/>
    <dgm:cxn modelId="{2A57147E-2D1B-6A41-9DAD-871F3F5DEFBE}" type="presParOf" srcId="{5C2F4AA8-6B18-8E4F-A0E9-371D94EF5CB8}" destId="{EEACB4A5-49FE-014D-8372-F9B538917695}" srcOrd="5" destOrd="0" presId="urn:microsoft.com/office/officeart/2005/8/layout/cycle1"/>
    <dgm:cxn modelId="{7E235CCC-B7AE-394E-9674-0E52E1B86F64}" type="presParOf" srcId="{5C2F4AA8-6B18-8E4F-A0E9-371D94EF5CB8}" destId="{EF80BB72-72FF-7A41-820F-2463FDA917F9}" srcOrd="6" destOrd="0" presId="urn:microsoft.com/office/officeart/2005/8/layout/cycle1"/>
    <dgm:cxn modelId="{C86192AD-15C8-684F-B7E4-685DF955BB6E}" type="presParOf" srcId="{5C2F4AA8-6B18-8E4F-A0E9-371D94EF5CB8}" destId="{379063AD-ABE7-F540-B509-C50F6DFD6BE4}" srcOrd="7" destOrd="0" presId="urn:microsoft.com/office/officeart/2005/8/layout/cycle1"/>
    <dgm:cxn modelId="{0B4BE1AE-1EC7-CB45-B05B-EF353C9293AA}" type="presParOf" srcId="{5C2F4AA8-6B18-8E4F-A0E9-371D94EF5CB8}" destId="{6A770FDB-CFE2-7348-8B86-E94E2AFA3366}" srcOrd="8" destOrd="0" presId="urn:microsoft.com/office/officeart/2005/8/layout/cycle1"/>
    <dgm:cxn modelId="{5D46BC7A-42C9-6245-8E40-23E5A7164304}" type="presParOf" srcId="{5C2F4AA8-6B18-8E4F-A0E9-371D94EF5CB8}" destId="{EC069873-104E-2641-BC61-A8C07F1FD836}" srcOrd="9" destOrd="0" presId="urn:microsoft.com/office/officeart/2005/8/layout/cycle1"/>
    <dgm:cxn modelId="{D7CBE10C-44E5-9D46-9183-49C38B796977}" type="presParOf" srcId="{5C2F4AA8-6B18-8E4F-A0E9-371D94EF5CB8}" destId="{95EC836B-A101-8549-87D2-8C0D34D27A81}" srcOrd="10" destOrd="0" presId="urn:microsoft.com/office/officeart/2005/8/layout/cycle1"/>
    <dgm:cxn modelId="{54C729DE-8094-A241-8B83-47C4C62EBE9F}" type="presParOf" srcId="{5C2F4AA8-6B18-8E4F-A0E9-371D94EF5CB8}" destId="{A69381E0-4A03-5D4D-9767-D6B9F097C895}" srcOrd="11" destOrd="0" presId="urn:microsoft.com/office/officeart/2005/8/layout/cycle1"/>
    <dgm:cxn modelId="{500ED900-2A26-CC44-82EC-3717235E19DE}" type="presParOf" srcId="{5C2F4AA8-6B18-8E4F-A0E9-371D94EF5CB8}" destId="{9E3C4B0D-D4CB-444F-B244-8025C1A5CDA9}" srcOrd="12" destOrd="0" presId="urn:microsoft.com/office/officeart/2005/8/layout/cycle1"/>
    <dgm:cxn modelId="{B8FE39A3-6076-3342-8CBD-044478F1FF81}" type="presParOf" srcId="{5C2F4AA8-6B18-8E4F-A0E9-371D94EF5CB8}" destId="{210CE219-40CE-0B40-BAAE-87FB845B8CA1}" srcOrd="13" destOrd="0" presId="urn:microsoft.com/office/officeart/2005/8/layout/cycle1"/>
    <dgm:cxn modelId="{B04F4AE7-09D4-B348-9857-1D6746097E14}" type="presParOf" srcId="{5C2F4AA8-6B18-8E4F-A0E9-371D94EF5CB8}" destId="{F0587963-1637-A94D-9B9A-B1E0252BDF97}" srcOrd="14" destOrd="0" presId="urn:microsoft.com/office/officeart/2005/8/layout/cycle1"/>
    <dgm:cxn modelId="{E0796D05-3133-4843-82B2-D1C1743E0045}" type="presParOf" srcId="{5C2F4AA8-6B18-8E4F-A0E9-371D94EF5CB8}" destId="{B3817FF7-67AE-3749-9016-40FD7E4C90A8}" srcOrd="15" destOrd="0" presId="urn:microsoft.com/office/officeart/2005/8/layout/cycle1"/>
    <dgm:cxn modelId="{FFB0A4B3-DAEA-6045-9A08-CDA8FDFBD5E2}" type="presParOf" srcId="{5C2F4AA8-6B18-8E4F-A0E9-371D94EF5CB8}" destId="{07C38C3A-6E21-8C4E-AF9D-CE4E9B388212}" srcOrd="16" destOrd="0" presId="urn:microsoft.com/office/officeart/2005/8/layout/cycle1"/>
    <dgm:cxn modelId="{37AED185-AD03-C049-B12C-E16370844812}" type="presParOf" srcId="{5C2F4AA8-6B18-8E4F-A0E9-371D94EF5CB8}" destId="{778D62CF-9D10-AE46-B9DE-5DE75480A032}" srcOrd="17" destOrd="0" presId="urn:microsoft.com/office/officeart/2005/8/layout/cycle1"/>
    <dgm:cxn modelId="{A8331D03-AFE5-9B47-83EC-F19258F3C376}" type="presParOf" srcId="{5C2F4AA8-6B18-8E4F-A0E9-371D94EF5CB8}" destId="{56FAD0DE-A3AF-BD4E-93FA-CAF4808C2B79}" srcOrd="18" destOrd="0" presId="urn:microsoft.com/office/officeart/2005/8/layout/cycle1"/>
    <dgm:cxn modelId="{C38389C1-6CA5-7649-94F4-C2D5BA68F6E1}" type="presParOf" srcId="{5C2F4AA8-6B18-8E4F-A0E9-371D94EF5CB8}" destId="{B30D7CC6-48C5-BD48-861C-AA2B5DCAABBA}" srcOrd="19" destOrd="0" presId="urn:microsoft.com/office/officeart/2005/8/layout/cycle1"/>
    <dgm:cxn modelId="{F8F0F2DB-3F17-2C44-B4ED-D7F6B5588809}" type="presParOf" srcId="{5C2F4AA8-6B18-8E4F-A0E9-371D94EF5CB8}" destId="{4C25F5B3-4F5E-C141-9CD0-01BB15B3DF19}" srcOrd="20" destOrd="0" presId="urn:microsoft.com/office/officeart/2005/8/layout/cycle1"/>
    <dgm:cxn modelId="{AC6F56F4-41D6-7B43-95EB-7C02DF4159CA}" type="presParOf" srcId="{5C2F4AA8-6B18-8E4F-A0E9-371D94EF5CB8}" destId="{8CEC59C9-6795-5248-A3A0-8E71BF281813}" srcOrd="21" destOrd="0" presId="urn:microsoft.com/office/officeart/2005/8/layout/cycle1"/>
    <dgm:cxn modelId="{13F62AD4-EFA2-974F-B1F6-CB83730ADA62}" type="presParOf" srcId="{5C2F4AA8-6B18-8E4F-A0E9-371D94EF5CB8}" destId="{2B110F15-9921-D94D-9320-FBAEA2B3CC5F}" srcOrd="22" destOrd="0" presId="urn:microsoft.com/office/officeart/2005/8/layout/cycle1"/>
    <dgm:cxn modelId="{4A55CD0C-4E9E-DC45-A099-6DD8A9757FB4}" type="presParOf" srcId="{5C2F4AA8-6B18-8E4F-A0E9-371D94EF5CB8}" destId="{E5C58158-FB79-B242-8C01-137FA6436501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067105-096B-45EB-ACB1-F7476A70BC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5E74C5-C415-4818-A6ED-8AC95BEA204A}">
      <dgm:prSet/>
      <dgm:spPr/>
      <dgm:t>
        <a:bodyPr/>
        <a:lstStyle/>
        <a:p>
          <a:r>
            <a:rPr lang="en-GB" b="1"/>
            <a:t>Tiered Rewards Program</a:t>
          </a:r>
          <a:r>
            <a:rPr lang="en-GB"/>
            <a:t>: Develop a multi-level rewards system that caters to different stages of customer engagement, leveraging overlapping preferences to encourage more bookings.</a:t>
          </a:r>
          <a:endParaRPr lang="en-US"/>
        </a:p>
      </dgm:t>
    </dgm:pt>
    <dgm:pt modelId="{0A1778A4-B7E0-42BC-9F15-A73731ED12C3}" type="parTrans" cxnId="{F76F185D-E9DD-4582-B85F-FD9AB7DC8CA5}">
      <dgm:prSet/>
      <dgm:spPr/>
      <dgm:t>
        <a:bodyPr/>
        <a:lstStyle/>
        <a:p>
          <a:endParaRPr lang="en-US"/>
        </a:p>
      </dgm:t>
    </dgm:pt>
    <dgm:pt modelId="{CCE8C7D8-8B15-4C99-B20D-FD0FA7911E01}" type="sibTrans" cxnId="{F76F185D-E9DD-4582-B85F-FD9AB7DC8CA5}">
      <dgm:prSet/>
      <dgm:spPr/>
      <dgm:t>
        <a:bodyPr/>
        <a:lstStyle/>
        <a:p>
          <a:endParaRPr lang="en-US"/>
        </a:p>
      </dgm:t>
    </dgm:pt>
    <dgm:pt modelId="{36774DB6-DF94-4110-AB6E-2540391909BF}">
      <dgm:prSet/>
      <dgm:spPr/>
      <dgm:t>
        <a:bodyPr/>
        <a:lstStyle/>
        <a:p>
          <a:r>
            <a:rPr lang="en-GB" b="1"/>
            <a:t>Perk Consolidation</a:t>
          </a:r>
          <a:r>
            <a:rPr lang="en-GB"/>
            <a:t>: Consider merging similar perks, such as the “Free Hotel Meal” and “One Night Free Hotel with Flight,” to streamline the offerings.</a:t>
          </a:r>
          <a:endParaRPr lang="en-US"/>
        </a:p>
      </dgm:t>
    </dgm:pt>
    <dgm:pt modelId="{54FC9566-36DA-453C-92A4-8E7700D3763A}" type="parTrans" cxnId="{96BA9A3B-188C-4316-9073-4D06E90EEEA7}">
      <dgm:prSet/>
      <dgm:spPr/>
      <dgm:t>
        <a:bodyPr/>
        <a:lstStyle/>
        <a:p>
          <a:endParaRPr lang="en-US"/>
        </a:p>
      </dgm:t>
    </dgm:pt>
    <dgm:pt modelId="{08300C56-608E-4B90-A697-0FD61976EB3B}" type="sibTrans" cxnId="{96BA9A3B-188C-4316-9073-4D06E90EEEA7}">
      <dgm:prSet/>
      <dgm:spPr/>
      <dgm:t>
        <a:bodyPr/>
        <a:lstStyle/>
        <a:p>
          <a:endParaRPr lang="en-US"/>
        </a:p>
      </dgm:t>
    </dgm:pt>
    <dgm:pt modelId="{BADA2AB1-0943-4CE3-A5E4-778FB92D77D4}">
      <dgm:prSet/>
      <dgm:spPr/>
      <dgm:t>
        <a:bodyPr/>
        <a:lstStyle/>
        <a:p>
          <a:r>
            <a:rPr lang="en-GB" b="1"/>
            <a:t>Regular Segmentation Updates</a:t>
          </a:r>
          <a:r>
            <a:rPr lang="en-GB"/>
            <a:t>: Re-assess customer segments periodically with larger datasets to ensure more accurate and detailed segmentation, enabling better-targeted strategies as customer preferences evolve.</a:t>
          </a:r>
          <a:endParaRPr lang="en-US"/>
        </a:p>
      </dgm:t>
    </dgm:pt>
    <dgm:pt modelId="{4C140376-FFA5-4459-8BC2-68C303A86A96}" type="parTrans" cxnId="{695E17EE-B9C4-485D-9D24-7BC56A28F7F0}">
      <dgm:prSet/>
      <dgm:spPr/>
      <dgm:t>
        <a:bodyPr/>
        <a:lstStyle/>
        <a:p>
          <a:endParaRPr lang="en-US"/>
        </a:p>
      </dgm:t>
    </dgm:pt>
    <dgm:pt modelId="{E631613A-063D-4D0E-9456-3EB5C3851EC5}" type="sibTrans" cxnId="{695E17EE-B9C4-485D-9D24-7BC56A28F7F0}">
      <dgm:prSet/>
      <dgm:spPr/>
      <dgm:t>
        <a:bodyPr/>
        <a:lstStyle/>
        <a:p>
          <a:endParaRPr lang="en-US"/>
        </a:p>
      </dgm:t>
    </dgm:pt>
    <dgm:pt modelId="{DF60DDE9-B794-4ADC-9CEB-D082A6795ED2}">
      <dgm:prSet/>
      <dgm:spPr/>
      <dgm:t>
        <a:bodyPr/>
        <a:lstStyle/>
        <a:p>
          <a:r>
            <a:rPr lang="en-GB" b="1"/>
            <a:t>Customer Feedback</a:t>
          </a:r>
          <a:r>
            <a:rPr lang="en-GB"/>
            <a:t>: Implement a feedback system to gather insights from customers, helping to refine the rewards program and maintain its relevance.</a:t>
          </a:r>
          <a:endParaRPr lang="en-US"/>
        </a:p>
      </dgm:t>
    </dgm:pt>
    <dgm:pt modelId="{8BC493EC-2CDF-4206-A226-46925F7D7E2E}" type="parTrans" cxnId="{C757C778-0F1D-47EF-82D5-D2023A91BEF1}">
      <dgm:prSet/>
      <dgm:spPr/>
      <dgm:t>
        <a:bodyPr/>
        <a:lstStyle/>
        <a:p>
          <a:endParaRPr lang="en-US"/>
        </a:p>
      </dgm:t>
    </dgm:pt>
    <dgm:pt modelId="{863A784E-F64C-4FDE-B60D-EF5936C72B63}" type="sibTrans" cxnId="{C757C778-0F1D-47EF-82D5-D2023A91BEF1}">
      <dgm:prSet/>
      <dgm:spPr/>
      <dgm:t>
        <a:bodyPr/>
        <a:lstStyle/>
        <a:p>
          <a:endParaRPr lang="en-US"/>
        </a:p>
      </dgm:t>
    </dgm:pt>
    <dgm:pt modelId="{F961CFD7-4A3E-412B-A3F5-547742FF8A4B}" type="pres">
      <dgm:prSet presAssocID="{4C067105-096B-45EB-ACB1-F7476A70BC56}" presName="root" presStyleCnt="0">
        <dgm:presLayoutVars>
          <dgm:dir/>
          <dgm:resizeHandles val="exact"/>
        </dgm:presLayoutVars>
      </dgm:prSet>
      <dgm:spPr/>
    </dgm:pt>
    <dgm:pt modelId="{DF492512-620A-4DA9-AAE9-E8A2E288D13A}" type="pres">
      <dgm:prSet presAssocID="{B35E74C5-C415-4818-A6ED-8AC95BEA204A}" presName="compNode" presStyleCnt="0"/>
      <dgm:spPr/>
    </dgm:pt>
    <dgm:pt modelId="{68B23736-5EDD-403B-AA0E-026B8A02D919}" type="pres">
      <dgm:prSet presAssocID="{B35E74C5-C415-4818-A6ED-8AC95BEA204A}" presName="bgRect" presStyleLbl="bgShp" presStyleIdx="0" presStyleCnt="4"/>
      <dgm:spPr/>
    </dgm:pt>
    <dgm:pt modelId="{D35410F9-26D7-4926-9749-A9F28742EF96}" type="pres">
      <dgm:prSet presAssocID="{B35E74C5-C415-4818-A6ED-8AC95BEA20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E2986E9-70CF-42DC-8466-1689B55019C4}" type="pres">
      <dgm:prSet presAssocID="{B35E74C5-C415-4818-A6ED-8AC95BEA204A}" presName="spaceRect" presStyleCnt="0"/>
      <dgm:spPr/>
    </dgm:pt>
    <dgm:pt modelId="{EE3EF790-F62A-45B9-BB8A-86545C3A438E}" type="pres">
      <dgm:prSet presAssocID="{B35E74C5-C415-4818-A6ED-8AC95BEA204A}" presName="parTx" presStyleLbl="revTx" presStyleIdx="0" presStyleCnt="4">
        <dgm:presLayoutVars>
          <dgm:chMax val="0"/>
          <dgm:chPref val="0"/>
        </dgm:presLayoutVars>
      </dgm:prSet>
      <dgm:spPr/>
    </dgm:pt>
    <dgm:pt modelId="{4657E5EB-CEAF-4A3E-A3D4-272BD0D1FAE5}" type="pres">
      <dgm:prSet presAssocID="{CCE8C7D8-8B15-4C99-B20D-FD0FA7911E01}" presName="sibTrans" presStyleCnt="0"/>
      <dgm:spPr/>
    </dgm:pt>
    <dgm:pt modelId="{01A9832A-C225-44EE-BDBB-24108754B0A9}" type="pres">
      <dgm:prSet presAssocID="{36774DB6-DF94-4110-AB6E-2540391909BF}" presName="compNode" presStyleCnt="0"/>
      <dgm:spPr/>
    </dgm:pt>
    <dgm:pt modelId="{AA9D24FB-9C86-4DF0-A4B6-1F9C990E2597}" type="pres">
      <dgm:prSet presAssocID="{36774DB6-DF94-4110-AB6E-2540391909BF}" presName="bgRect" presStyleLbl="bgShp" presStyleIdx="1" presStyleCnt="4"/>
      <dgm:spPr/>
    </dgm:pt>
    <dgm:pt modelId="{E0BBFBCA-C424-48F7-9127-8588A4259C74}" type="pres">
      <dgm:prSet presAssocID="{36774DB6-DF94-4110-AB6E-2540391909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7FEED51-7608-4791-85F9-5ADC94DB8187}" type="pres">
      <dgm:prSet presAssocID="{36774DB6-DF94-4110-AB6E-2540391909BF}" presName="spaceRect" presStyleCnt="0"/>
      <dgm:spPr/>
    </dgm:pt>
    <dgm:pt modelId="{45BBCFAC-795F-494E-AB63-4305DC0219A2}" type="pres">
      <dgm:prSet presAssocID="{36774DB6-DF94-4110-AB6E-2540391909BF}" presName="parTx" presStyleLbl="revTx" presStyleIdx="1" presStyleCnt="4">
        <dgm:presLayoutVars>
          <dgm:chMax val="0"/>
          <dgm:chPref val="0"/>
        </dgm:presLayoutVars>
      </dgm:prSet>
      <dgm:spPr/>
    </dgm:pt>
    <dgm:pt modelId="{CFB23F43-9A93-4109-8166-D35241D6223E}" type="pres">
      <dgm:prSet presAssocID="{08300C56-608E-4B90-A697-0FD61976EB3B}" presName="sibTrans" presStyleCnt="0"/>
      <dgm:spPr/>
    </dgm:pt>
    <dgm:pt modelId="{53A93C5C-62D3-4E7F-B47D-15E693748491}" type="pres">
      <dgm:prSet presAssocID="{BADA2AB1-0943-4CE3-A5E4-778FB92D77D4}" presName="compNode" presStyleCnt="0"/>
      <dgm:spPr/>
    </dgm:pt>
    <dgm:pt modelId="{3C8DAA53-8095-47E2-99E2-27E6F8DC37BF}" type="pres">
      <dgm:prSet presAssocID="{BADA2AB1-0943-4CE3-A5E4-778FB92D77D4}" presName="bgRect" presStyleLbl="bgShp" presStyleIdx="2" presStyleCnt="4"/>
      <dgm:spPr/>
    </dgm:pt>
    <dgm:pt modelId="{D9CCE9D6-9526-435D-B04A-D9E38BA4C015}" type="pres">
      <dgm:prSet presAssocID="{BADA2AB1-0943-4CE3-A5E4-778FB92D77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14CFFA6-B2C6-4437-8EB5-D7A4D6774760}" type="pres">
      <dgm:prSet presAssocID="{BADA2AB1-0943-4CE3-A5E4-778FB92D77D4}" presName="spaceRect" presStyleCnt="0"/>
      <dgm:spPr/>
    </dgm:pt>
    <dgm:pt modelId="{A7ADFC8B-D932-4AAF-8484-58F0BBC4A53E}" type="pres">
      <dgm:prSet presAssocID="{BADA2AB1-0943-4CE3-A5E4-778FB92D77D4}" presName="parTx" presStyleLbl="revTx" presStyleIdx="2" presStyleCnt="4">
        <dgm:presLayoutVars>
          <dgm:chMax val="0"/>
          <dgm:chPref val="0"/>
        </dgm:presLayoutVars>
      </dgm:prSet>
      <dgm:spPr/>
    </dgm:pt>
    <dgm:pt modelId="{9261ABAD-8515-4688-9479-C0C60E915A9A}" type="pres">
      <dgm:prSet presAssocID="{E631613A-063D-4D0E-9456-3EB5C3851EC5}" presName="sibTrans" presStyleCnt="0"/>
      <dgm:spPr/>
    </dgm:pt>
    <dgm:pt modelId="{E3853197-AA1E-4657-BAFA-ABF594E6CFB3}" type="pres">
      <dgm:prSet presAssocID="{DF60DDE9-B794-4ADC-9CEB-D082A6795ED2}" presName="compNode" presStyleCnt="0"/>
      <dgm:spPr/>
    </dgm:pt>
    <dgm:pt modelId="{7AFBD007-63B4-472B-94BF-2D7531ADB26D}" type="pres">
      <dgm:prSet presAssocID="{DF60DDE9-B794-4ADC-9CEB-D082A6795ED2}" presName="bgRect" presStyleLbl="bgShp" presStyleIdx="3" presStyleCnt="4"/>
      <dgm:spPr/>
    </dgm:pt>
    <dgm:pt modelId="{66B0287E-397C-4C7B-A940-B54B39F28EC4}" type="pres">
      <dgm:prSet presAssocID="{DF60DDE9-B794-4ADC-9CEB-D082A6795E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A736F9D-35B9-4EC8-BB97-88645CB1A591}" type="pres">
      <dgm:prSet presAssocID="{DF60DDE9-B794-4ADC-9CEB-D082A6795ED2}" presName="spaceRect" presStyleCnt="0"/>
      <dgm:spPr/>
    </dgm:pt>
    <dgm:pt modelId="{08982F05-8D4E-4E09-8E69-F56D44819223}" type="pres">
      <dgm:prSet presAssocID="{DF60DDE9-B794-4ADC-9CEB-D082A6795ED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6BA9A3B-188C-4316-9073-4D06E90EEEA7}" srcId="{4C067105-096B-45EB-ACB1-F7476A70BC56}" destId="{36774DB6-DF94-4110-AB6E-2540391909BF}" srcOrd="1" destOrd="0" parTransId="{54FC9566-36DA-453C-92A4-8E7700D3763A}" sibTransId="{08300C56-608E-4B90-A697-0FD61976EB3B}"/>
    <dgm:cxn modelId="{45E23346-D70D-40EF-A933-4EAFB59F3B86}" type="presOf" srcId="{4C067105-096B-45EB-ACB1-F7476A70BC56}" destId="{F961CFD7-4A3E-412B-A3F5-547742FF8A4B}" srcOrd="0" destOrd="0" presId="urn:microsoft.com/office/officeart/2018/2/layout/IconVerticalSolidList"/>
    <dgm:cxn modelId="{40A67D46-CBB3-4E80-A05C-C1CCB0888209}" type="presOf" srcId="{B35E74C5-C415-4818-A6ED-8AC95BEA204A}" destId="{EE3EF790-F62A-45B9-BB8A-86545C3A438E}" srcOrd="0" destOrd="0" presId="urn:microsoft.com/office/officeart/2018/2/layout/IconVerticalSolidList"/>
    <dgm:cxn modelId="{8CB8824E-D82E-4411-9C97-3609462C4B67}" type="presOf" srcId="{36774DB6-DF94-4110-AB6E-2540391909BF}" destId="{45BBCFAC-795F-494E-AB63-4305DC0219A2}" srcOrd="0" destOrd="0" presId="urn:microsoft.com/office/officeart/2018/2/layout/IconVerticalSolidList"/>
    <dgm:cxn modelId="{F76F185D-E9DD-4582-B85F-FD9AB7DC8CA5}" srcId="{4C067105-096B-45EB-ACB1-F7476A70BC56}" destId="{B35E74C5-C415-4818-A6ED-8AC95BEA204A}" srcOrd="0" destOrd="0" parTransId="{0A1778A4-B7E0-42BC-9F15-A73731ED12C3}" sibTransId="{CCE8C7D8-8B15-4C99-B20D-FD0FA7911E01}"/>
    <dgm:cxn modelId="{C757C778-0F1D-47EF-82D5-D2023A91BEF1}" srcId="{4C067105-096B-45EB-ACB1-F7476A70BC56}" destId="{DF60DDE9-B794-4ADC-9CEB-D082A6795ED2}" srcOrd="3" destOrd="0" parTransId="{8BC493EC-2CDF-4206-A226-46925F7D7E2E}" sibTransId="{863A784E-F64C-4FDE-B60D-EF5936C72B63}"/>
    <dgm:cxn modelId="{99489F80-2DA8-4956-95C1-53A636E894EE}" type="presOf" srcId="{DF60DDE9-B794-4ADC-9CEB-D082A6795ED2}" destId="{08982F05-8D4E-4E09-8E69-F56D44819223}" srcOrd="0" destOrd="0" presId="urn:microsoft.com/office/officeart/2018/2/layout/IconVerticalSolidList"/>
    <dgm:cxn modelId="{804DB2E8-1108-498D-9285-845BF9C54C29}" type="presOf" srcId="{BADA2AB1-0943-4CE3-A5E4-778FB92D77D4}" destId="{A7ADFC8B-D932-4AAF-8484-58F0BBC4A53E}" srcOrd="0" destOrd="0" presId="urn:microsoft.com/office/officeart/2018/2/layout/IconVerticalSolidList"/>
    <dgm:cxn modelId="{695E17EE-B9C4-485D-9D24-7BC56A28F7F0}" srcId="{4C067105-096B-45EB-ACB1-F7476A70BC56}" destId="{BADA2AB1-0943-4CE3-A5E4-778FB92D77D4}" srcOrd="2" destOrd="0" parTransId="{4C140376-FFA5-4459-8BC2-68C303A86A96}" sibTransId="{E631613A-063D-4D0E-9456-3EB5C3851EC5}"/>
    <dgm:cxn modelId="{CB778938-8720-49A3-9B6C-5CD1D8C34FDD}" type="presParOf" srcId="{F961CFD7-4A3E-412B-A3F5-547742FF8A4B}" destId="{DF492512-620A-4DA9-AAE9-E8A2E288D13A}" srcOrd="0" destOrd="0" presId="urn:microsoft.com/office/officeart/2018/2/layout/IconVerticalSolidList"/>
    <dgm:cxn modelId="{9E792A9F-007D-404F-A97A-0EBFB35C2257}" type="presParOf" srcId="{DF492512-620A-4DA9-AAE9-E8A2E288D13A}" destId="{68B23736-5EDD-403B-AA0E-026B8A02D919}" srcOrd="0" destOrd="0" presId="urn:microsoft.com/office/officeart/2018/2/layout/IconVerticalSolidList"/>
    <dgm:cxn modelId="{104AB297-5725-4D0C-AF55-4F8BF546D03A}" type="presParOf" srcId="{DF492512-620A-4DA9-AAE9-E8A2E288D13A}" destId="{D35410F9-26D7-4926-9749-A9F28742EF96}" srcOrd="1" destOrd="0" presId="urn:microsoft.com/office/officeart/2018/2/layout/IconVerticalSolidList"/>
    <dgm:cxn modelId="{BE96020A-1C15-4C91-96C4-35B14EC51499}" type="presParOf" srcId="{DF492512-620A-4DA9-AAE9-E8A2E288D13A}" destId="{FE2986E9-70CF-42DC-8466-1689B55019C4}" srcOrd="2" destOrd="0" presId="urn:microsoft.com/office/officeart/2018/2/layout/IconVerticalSolidList"/>
    <dgm:cxn modelId="{E8EB1B92-735C-481F-8FE2-6E95CEF48830}" type="presParOf" srcId="{DF492512-620A-4DA9-AAE9-E8A2E288D13A}" destId="{EE3EF790-F62A-45B9-BB8A-86545C3A438E}" srcOrd="3" destOrd="0" presId="urn:microsoft.com/office/officeart/2018/2/layout/IconVerticalSolidList"/>
    <dgm:cxn modelId="{1B6B0571-E1F8-4D47-8432-4FE9BFBF88E2}" type="presParOf" srcId="{F961CFD7-4A3E-412B-A3F5-547742FF8A4B}" destId="{4657E5EB-CEAF-4A3E-A3D4-272BD0D1FAE5}" srcOrd="1" destOrd="0" presId="urn:microsoft.com/office/officeart/2018/2/layout/IconVerticalSolidList"/>
    <dgm:cxn modelId="{936E3A3E-1A05-42F9-8088-942B50E07FB6}" type="presParOf" srcId="{F961CFD7-4A3E-412B-A3F5-547742FF8A4B}" destId="{01A9832A-C225-44EE-BDBB-24108754B0A9}" srcOrd="2" destOrd="0" presId="urn:microsoft.com/office/officeart/2018/2/layout/IconVerticalSolidList"/>
    <dgm:cxn modelId="{725BF7BC-CFA6-4CCC-B30A-6269154EBC93}" type="presParOf" srcId="{01A9832A-C225-44EE-BDBB-24108754B0A9}" destId="{AA9D24FB-9C86-4DF0-A4B6-1F9C990E2597}" srcOrd="0" destOrd="0" presId="urn:microsoft.com/office/officeart/2018/2/layout/IconVerticalSolidList"/>
    <dgm:cxn modelId="{1E2F9ED7-15D0-4C78-8F28-26582E8F7CD9}" type="presParOf" srcId="{01A9832A-C225-44EE-BDBB-24108754B0A9}" destId="{E0BBFBCA-C424-48F7-9127-8588A4259C74}" srcOrd="1" destOrd="0" presId="urn:microsoft.com/office/officeart/2018/2/layout/IconVerticalSolidList"/>
    <dgm:cxn modelId="{AD9D44A9-F40D-4612-BD18-9EF53F896662}" type="presParOf" srcId="{01A9832A-C225-44EE-BDBB-24108754B0A9}" destId="{E7FEED51-7608-4791-85F9-5ADC94DB8187}" srcOrd="2" destOrd="0" presId="urn:microsoft.com/office/officeart/2018/2/layout/IconVerticalSolidList"/>
    <dgm:cxn modelId="{0AFE474E-2FED-4277-8D3D-7C12357DA7CD}" type="presParOf" srcId="{01A9832A-C225-44EE-BDBB-24108754B0A9}" destId="{45BBCFAC-795F-494E-AB63-4305DC0219A2}" srcOrd="3" destOrd="0" presId="urn:microsoft.com/office/officeart/2018/2/layout/IconVerticalSolidList"/>
    <dgm:cxn modelId="{7303008D-889F-4E0B-B69B-5DB41A3181C0}" type="presParOf" srcId="{F961CFD7-4A3E-412B-A3F5-547742FF8A4B}" destId="{CFB23F43-9A93-4109-8166-D35241D6223E}" srcOrd="3" destOrd="0" presId="urn:microsoft.com/office/officeart/2018/2/layout/IconVerticalSolidList"/>
    <dgm:cxn modelId="{836A6341-5847-4E87-97A2-7085D818D3B9}" type="presParOf" srcId="{F961CFD7-4A3E-412B-A3F5-547742FF8A4B}" destId="{53A93C5C-62D3-4E7F-B47D-15E693748491}" srcOrd="4" destOrd="0" presId="urn:microsoft.com/office/officeart/2018/2/layout/IconVerticalSolidList"/>
    <dgm:cxn modelId="{D0DAE5AD-6FC1-4048-A4A7-47B621765607}" type="presParOf" srcId="{53A93C5C-62D3-4E7F-B47D-15E693748491}" destId="{3C8DAA53-8095-47E2-99E2-27E6F8DC37BF}" srcOrd="0" destOrd="0" presId="urn:microsoft.com/office/officeart/2018/2/layout/IconVerticalSolidList"/>
    <dgm:cxn modelId="{661354B4-280E-4CAC-8B53-20B9B80D7224}" type="presParOf" srcId="{53A93C5C-62D3-4E7F-B47D-15E693748491}" destId="{D9CCE9D6-9526-435D-B04A-D9E38BA4C015}" srcOrd="1" destOrd="0" presId="urn:microsoft.com/office/officeart/2018/2/layout/IconVerticalSolidList"/>
    <dgm:cxn modelId="{2732EA54-51C5-4F96-B8F4-6F54E151E63D}" type="presParOf" srcId="{53A93C5C-62D3-4E7F-B47D-15E693748491}" destId="{414CFFA6-B2C6-4437-8EB5-D7A4D6774760}" srcOrd="2" destOrd="0" presId="urn:microsoft.com/office/officeart/2018/2/layout/IconVerticalSolidList"/>
    <dgm:cxn modelId="{F8A7105D-1D0D-42AA-B3B3-AD47CA6A2399}" type="presParOf" srcId="{53A93C5C-62D3-4E7F-B47D-15E693748491}" destId="{A7ADFC8B-D932-4AAF-8484-58F0BBC4A53E}" srcOrd="3" destOrd="0" presId="urn:microsoft.com/office/officeart/2018/2/layout/IconVerticalSolidList"/>
    <dgm:cxn modelId="{EE11AABD-0FC6-45B4-9135-AEE42ED21598}" type="presParOf" srcId="{F961CFD7-4A3E-412B-A3F5-547742FF8A4B}" destId="{9261ABAD-8515-4688-9479-C0C60E915A9A}" srcOrd="5" destOrd="0" presId="urn:microsoft.com/office/officeart/2018/2/layout/IconVerticalSolidList"/>
    <dgm:cxn modelId="{6B9A5C8C-0CE0-4AAC-8A6A-773BF10B08DD}" type="presParOf" srcId="{F961CFD7-4A3E-412B-A3F5-547742FF8A4B}" destId="{E3853197-AA1E-4657-BAFA-ABF594E6CFB3}" srcOrd="6" destOrd="0" presId="urn:microsoft.com/office/officeart/2018/2/layout/IconVerticalSolidList"/>
    <dgm:cxn modelId="{19AA8527-B88D-460C-B5B2-5B2B67E4F327}" type="presParOf" srcId="{E3853197-AA1E-4657-BAFA-ABF594E6CFB3}" destId="{7AFBD007-63B4-472B-94BF-2D7531ADB26D}" srcOrd="0" destOrd="0" presId="urn:microsoft.com/office/officeart/2018/2/layout/IconVerticalSolidList"/>
    <dgm:cxn modelId="{481D6B8D-F3AB-4E9B-B7BE-F05812D67C0F}" type="presParOf" srcId="{E3853197-AA1E-4657-BAFA-ABF594E6CFB3}" destId="{66B0287E-397C-4C7B-A940-B54B39F28EC4}" srcOrd="1" destOrd="0" presId="urn:microsoft.com/office/officeart/2018/2/layout/IconVerticalSolidList"/>
    <dgm:cxn modelId="{14C4644E-17D9-4531-B33B-D77F52B9E41B}" type="presParOf" srcId="{E3853197-AA1E-4657-BAFA-ABF594E6CFB3}" destId="{9A736F9D-35B9-4EC8-BB97-88645CB1A591}" srcOrd="2" destOrd="0" presId="urn:microsoft.com/office/officeart/2018/2/layout/IconVerticalSolidList"/>
    <dgm:cxn modelId="{35EDA61C-A00A-47C8-A8E7-08A182DCCB83}" type="presParOf" srcId="{E3853197-AA1E-4657-BAFA-ABF594E6CFB3}" destId="{08982F05-8D4E-4E09-8E69-F56D448192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E4B82-C9D3-4812-89BB-585B53583A96}">
      <dsp:nvSpPr>
        <dsp:cNvPr id="0" name=""/>
        <dsp:cNvSpPr/>
      </dsp:nvSpPr>
      <dsp:spPr>
        <a:xfrm>
          <a:off x="0" y="688260"/>
          <a:ext cx="10515600" cy="12706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17505-C9A5-4572-9041-CCDD1E1E81FC}">
      <dsp:nvSpPr>
        <dsp:cNvPr id="0" name=""/>
        <dsp:cNvSpPr/>
      </dsp:nvSpPr>
      <dsp:spPr>
        <a:xfrm>
          <a:off x="384367" y="974153"/>
          <a:ext cx="698849" cy="6988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8EC06-4114-4C97-BCA7-8A296632E356}">
      <dsp:nvSpPr>
        <dsp:cNvPr id="0" name=""/>
        <dsp:cNvSpPr/>
      </dsp:nvSpPr>
      <dsp:spPr>
        <a:xfrm>
          <a:off x="1467583" y="688260"/>
          <a:ext cx="9048016" cy="127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76" tIns="134476" rIns="134476" bIns="13447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 e-booking Startup, is a rising start in the online travel industry. Since its founding in April 2021, at the end of the COVID-19 pandemic, the company has seen steady growth, driven by its top-tier data aggregation and search technology. </a:t>
          </a:r>
        </a:p>
      </dsp:txBody>
      <dsp:txXfrm>
        <a:off x="1467583" y="688260"/>
        <a:ext cx="9048016" cy="1270635"/>
      </dsp:txXfrm>
    </dsp:sp>
    <dsp:sp modelId="{53AD61A3-FBF1-40DA-AC65-A97B1B329BE0}">
      <dsp:nvSpPr>
        <dsp:cNvPr id="0" name=""/>
        <dsp:cNvSpPr/>
      </dsp:nvSpPr>
      <dsp:spPr>
        <a:xfrm>
          <a:off x="0" y="2276554"/>
          <a:ext cx="10515600" cy="12706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C4DE5-7CC7-430D-A698-4299B5B39315}">
      <dsp:nvSpPr>
        <dsp:cNvPr id="0" name=""/>
        <dsp:cNvSpPr/>
      </dsp:nvSpPr>
      <dsp:spPr>
        <a:xfrm>
          <a:off x="384367" y="2562447"/>
          <a:ext cx="698849" cy="698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10B57-CF86-47E8-9E08-F987B6E95D48}">
      <dsp:nvSpPr>
        <dsp:cNvPr id="0" name=""/>
        <dsp:cNvSpPr/>
      </dsp:nvSpPr>
      <dsp:spPr>
        <a:xfrm>
          <a:off x="1467583" y="2276554"/>
          <a:ext cx="9048016" cy="127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76" tIns="134476" rIns="134476" bIns="13447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Customer feedback has shown (and industry analysts  are agreeing ) that </a:t>
          </a:r>
          <a:r>
            <a:rPr lang="en-GB" sz="1800" kern="1200" dirty="0" err="1"/>
            <a:t>TravelTide</a:t>
          </a:r>
          <a:r>
            <a:rPr lang="en-GB" sz="1800" kern="1200" dirty="0"/>
            <a:t> customers have access to the largest travel inventory in the e-booking space. </a:t>
          </a:r>
          <a:endParaRPr lang="en-US" sz="1800" kern="1200" dirty="0"/>
        </a:p>
      </dsp:txBody>
      <dsp:txXfrm>
        <a:off x="1467583" y="2276554"/>
        <a:ext cx="9048016" cy="1270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7A53-9B77-7B4C-8E31-71434D232543}">
      <dsp:nvSpPr>
        <dsp:cNvPr id="0" name=""/>
        <dsp:cNvSpPr/>
      </dsp:nvSpPr>
      <dsp:spPr>
        <a:xfrm>
          <a:off x="3772856" y="2733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/>
            <a:t>Perks: </a:t>
          </a:r>
          <a:endParaRPr lang="en-US" sz="1600" kern="1200" dirty="0"/>
        </a:p>
      </dsp:txBody>
      <dsp:txXfrm>
        <a:off x="3772856" y="2733"/>
        <a:ext cx="987532" cy="987532"/>
      </dsp:txXfrm>
    </dsp:sp>
    <dsp:sp modelId="{8D10E162-01A3-3B43-89EC-115C23050F20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19268780"/>
            <a:gd name="adj4" fmla="val 18314145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B0D55-D730-0040-AF83-CB0751762104}">
      <dsp:nvSpPr>
        <dsp:cNvPr id="0" name=""/>
        <dsp:cNvSpPr/>
      </dsp:nvSpPr>
      <dsp:spPr>
        <a:xfrm>
          <a:off x="5148467" y="1378344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 dirty="0"/>
            <a:t>One Night Free Hotel With Flight</a:t>
          </a:r>
          <a:endParaRPr lang="en-US" sz="1300" kern="1200" dirty="0"/>
        </a:p>
      </dsp:txBody>
      <dsp:txXfrm>
        <a:off x="5148467" y="1378344"/>
        <a:ext cx="987532" cy="987532"/>
      </dsp:txXfrm>
    </dsp:sp>
    <dsp:sp modelId="{EEACB4A5-49FE-014D-8372-F9B538917695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434578"/>
            <a:gd name="adj4" fmla="val 20948347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063AD-ABE7-F540-B509-C50F6DFD6BE4}">
      <dsp:nvSpPr>
        <dsp:cNvPr id="0" name=""/>
        <dsp:cNvSpPr/>
      </dsp:nvSpPr>
      <dsp:spPr>
        <a:xfrm>
          <a:off x="5148467" y="3323752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Free Hotel Meal</a:t>
          </a:r>
          <a:endParaRPr lang="en-US" sz="1300" kern="1200"/>
        </a:p>
      </dsp:txBody>
      <dsp:txXfrm>
        <a:off x="5148467" y="3323752"/>
        <a:ext cx="987532" cy="987532"/>
      </dsp:txXfrm>
    </dsp:sp>
    <dsp:sp modelId="{6A770FDB-CFE2-7348-8B86-E94E2AFA3366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3068780"/>
            <a:gd name="adj4" fmla="val 2114145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C836B-A101-8549-87D2-8C0D34D27A81}">
      <dsp:nvSpPr>
        <dsp:cNvPr id="0" name=""/>
        <dsp:cNvSpPr/>
      </dsp:nvSpPr>
      <dsp:spPr>
        <a:xfrm>
          <a:off x="3772856" y="4699363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Free Cancellation</a:t>
          </a:r>
          <a:endParaRPr lang="en-US" sz="1300" kern="1200"/>
        </a:p>
      </dsp:txBody>
      <dsp:txXfrm>
        <a:off x="3772856" y="4699363"/>
        <a:ext cx="987532" cy="987532"/>
      </dsp:txXfrm>
    </dsp:sp>
    <dsp:sp modelId="{A69381E0-4A03-5D4D-9767-D6B9F097C895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5834578"/>
            <a:gd name="adj4" fmla="val 4748347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CE219-40CE-0B40-BAAE-87FB845B8CA1}">
      <dsp:nvSpPr>
        <dsp:cNvPr id="0" name=""/>
        <dsp:cNvSpPr/>
      </dsp:nvSpPr>
      <dsp:spPr>
        <a:xfrm>
          <a:off x="1827447" y="4699363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Free Checked Bag</a:t>
          </a:r>
          <a:endParaRPr lang="en-US" sz="1300" kern="1200"/>
        </a:p>
      </dsp:txBody>
      <dsp:txXfrm>
        <a:off x="1827447" y="4699363"/>
        <a:ext cx="987532" cy="987532"/>
      </dsp:txXfrm>
    </dsp:sp>
    <dsp:sp modelId="{F0587963-1637-A94D-9B9A-B1E0252BDF97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8468780"/>
            <a:gd name="adj4" fmla="val 7514145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38C3A-6E21-8C4E-AF9D-CE4E9B388212}">
      <dsp:nvSpPr>
        <dsp:cNvPr id="0" name=""/>
        <dsp:cNvSpPr/>
      </dsp:nvSpPr>
      <dsp:spPr>
        <a:xfrm>
          <a:off x="451836" y="3323752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Exclusive Discounts</a:t>
          </a:r>
          <a:endParaRPr lang="en-US" sz="1300" kern="1200"/>
        </a:p>
      </dsp:txBody>
      <dsp:txXfrm>
        <a:off x="451836" y="3323752"/>
        <a:ext cx="987532" cy="987532"/>
      </dsp:txXfrm>
    </dsp:sp>
    <dsp:sp modelId="{778D62CF-9D10-AE46-B9DE-5DE75480A032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11234578"/>
            <a:gd name="adj4" fmla="val 10148347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D7CC6-48C5-BD48-861C-AA2B5DCAABBA}">
      <dsp:nvSpPr>
        <dsp:cNvPr id="0" name=""/>
        <dsp:cNvSpPr/>
      </dsp:nvSpPr>
      <dsp:spPr>
        <a:xfrm>
          <a:off x="451836" y="1378344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600" b="1" kern="1200"/>
            <a:t>Strategy: </a:t>
          </a:r>
          <a:endParaRPr lang="en-US" sz="1600" kern="1200" dirty="0"/>
        </a:p>
      </dsp:txBody>
      <dsp:txXfrm>
        <a:off x="451836" y="1378344"/>
        <a:ext cx="987532" cy="987532"/>
      </dsp:txXfrm>
    </dsp:sp>
    <dsp:sp modelId="{4C25F5B3-4F5E-C141-9CD0-01BB15B3DF19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13868780"/>
            <a:gd name="adj4" fmla="val 12914145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10F15-9921-D94D-9320-FBAEA2B3CC5F}">
      <dsp:nvSpPr>
        <dsp:cNvPr id="0" name=""/>
        <dsp:cNvSpPr/>
      </dsp:nvSpPr>
      <dsp:spPr>
        <a:xfrm>
          <a:off x="1827447" y="2733"/>
          <a:ext cx="987532" cy="9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Using the </a:t>
          </a:r>
          <a:r>
            <a:rPr lang="en-GB" sz="900" kern="1200" dirty="0" err="1"/>
            <a:t>KMeans</a:t>
          </a:r>
          <a:r>
            <a:rPr lang="en-GB" sz="900" kern="1200" dirty="0"/>
            <a:t> Algorithm, group or segment unique users into clusters based on their behaviours and preferences.</a:t>
          </a:r>
          <a:endParaRPr lang="en-US" sz="900" kern="1200" dirty="0"/>
        </a:p>
      </dsp:txBody>
      <dsp:txXfrm>
        <a:off x="1827447" y="2733"/>
        <a:ext cx="987532" cy="987532"/>
      </dsp:txXfrm>
    </dsp:sp>
    <dsp:sp modelId="{E5C58158-FB79-B242-8C01-137FA6436501}">
      <dsp:nvSpPr>
        <dsp:cNvPr id="0" name=""/>
        <dsp:cNvSpPr/>
      </dsp:nvSpPr>
      <dsp:spPr>
        <a:xfrm>
          <a:off x="543503" y="94400"/>
          <a:ext cx="5500828" cy="5500828"/>
        </a:xfrm>
        <a:prstGeom prst="circularArrow">
          <a:avLst>
            <a:gd name="adj1" fmla="val 3501"/>
            <a:gd name="adj2" fmla="val 217075"/>
            <a:gd name="adj3" fmla="val 16634578"/>
            <a:gd name="adj4" fmla="val 15548347"/>
            <a:gd name="adj5" fmla="val 40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23736-5EDD-403B-AA0E-026B8A02D919}">
      <dsp:nvSpPr>
        <dsp:cNvPr id="0" name=""/>
        <dsp:cNvSpPr/>
      </dsp:nvSpPr>
      <dsp:spPr>
        <a:xfrm>
          <a:off x="0" y="1757"/>
          <a:ext cx="10515600" cy="8909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410F9-26D7-4926-9749-A9F28742EF96}">
      <dsp:nvSpPr>
        <dsp:cNvPr id="0" name=""/>
        <dsp:cNvSpPr/>
      </dsp:nvSpPr>
      <dsp:spPr>
        <a:xfrm>
          <a:off x="269507" y="202217"/>
          <a:ext cx="490013" cy="490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EF790-F62A-45B9-BB8A-86545C3A438E}">
      <dsp:nvSpPr>
        <dsp:cNvPr id="0" name=""/>
        <dsp:cNvSpPr/>
      </dsp:nvSpPr>
      <dsp:spPr>
        <a:xfrm>
          <a:off x="1029028" y="1757"/>
          <a:ext cx="9486571" cy="89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90" tIns="94290" rIns="94290" bIns="942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Tiered Rewards Program</a:t>
          </a:r>
          <a:r>
            <a:rPr lang="en-GB" sz="1600" kern="1200"/>
            <a:t>: Develop a multi-level rewards system that caters to different stages of customer engagement, leveraging overlapping preferences to encourage more bookings.</a:t>
          </a:r>
          <a:endParaRPr lang="en-US" sz="1600" kern="1200"/>
        </a:p>
      </dsp:txBody>
      <dsp:txXfrm>
        <a:off x="1029028" y="1757"/>
        <a:ext cx="9486571" cy="890933"/>
      </dsp:txXfrm>
    </dsp:sp>
    <dsp:sp modelId="{AA9D24FB-9C86-4DF0-A4B6-1F9C990E2597}">
      <dsp:nvSpPr>
        <dsp:cNvPr id="0" name=""/>
        <dsp:cNvSpPr/>
      </dsp:nvSpPr>
      <dsp:spPr>
        <a:xfrm>
          <a:off x="0" y="1115424"/>
          <a:ext cx="10515600" cy="8909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BFBCA-C424-48F7-9127-8588A4259C74}">
      <dsp:nvSpPr>
        <dsp:cNvPr id="0" name=""/>
        <dsp:cNvSpPr/>
      </dsp:nvSpPr>
      <dsp:spPr>
        <a:xfrm>
          <a:off x="269507" y="1315884"/>
          <a:ext cx="490013" cy="490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CFAC-795F-494E-AB63-4305DC0219A2}">
      <dsp:nvSpPr>
        <dsp:cNvPr id="0" name=""/>
        <dsp:cNvSpPr/>
      </dsp:nvSpPr>
      <dsp:spPr>
        <a:xfrm>
          <a:off x="1029028" y="1115424"/>
          <a:ext cx="9486571" cy="89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90" tIns="94290" rIns="94290" bIns="942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Perk Consolidation</a:t>
          </a:r>
          <a:r>
            <a:rPr lang="en-GB" sz="1600" kern="1200"/>
            <a:t>: Consider merging similar perks, such as the “Free Hotel Meal” and “One Night Free Hotel with Flight,” to streamline the offerings.</a:t>
          </a:r>
          <a:endParaRPr lang="en-US" sz="1600" kern="1200"/>
        </a:p>
      </dsp:txBody>
      <dsp:txXfrm>
        <a:off x="1029028" y="1115424"/>
        <a:ext cx="9486571" cy="890933"/>
      </dsp:txXfrm>
    </dsp:sp>
    <dsp:sp modelId="{3C8DAA53-8095-47E2-99E2-27E6F8DC37BF}">
      <dsp:nvSpPr>
        <dsp:cNvPr id="0" name=""/>
        <dsp:cNvSpPr/>
      </dsp:nvSpPr>
      <dsp:spPr>
        <a:xfrm>
          <a:off x="0" y="2229091"/>
          <a:ext cx="10515600" cy="8909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CE9D6-9526-435D-B04A-D9E38BA4C015}">
      <dsp:nvSpPr>
        <dsp:cNvPr id="0" name=""/>
        <dsp:cNvSpPr/>
      </dsp:nvSpPr>
      <dsp:spPr>
        <a:xfrm>
          <a:off x="269507" y="2429551"/>
          <a:ext cx="490013" cy="490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DFC8B-D932-4AAF-8484-58F0BBC4A53E}">
      <dsp:nvSpPr>
        <dsp:cNvPr id="0" name=""/>
        <dsp:cNvSpPr/>
      </dsp:nvSpPr>
      <dsp:spPr>
        <a:xfrm>
          <a:off x="1029028" y="2229091"/>
          <a:ext cx="9486571" cy="89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90" tIns="94290" rIns="94290" bIns="942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Regular Segmentation Updates</a:t>
          </a:r>
          <a:r>
            <a:rPr lang="en-GB" sz="1600" kern="1200"/>
            <a:t>: Re-assess customer segments periodically with larger datasets to ensure more accurate and detailed segmentation, enabling better-targeted strategies as customer preferences evolve.</a:t>
          </a:r>
          <a:endParaRPr lang="en-US" sz="1600" kern="1200"/>
        </a:p>
      </dsp:txBody>
      <dsp:txXfrm>
        <a:off x="1029028" y="2229091"/>
        <a:ext cx="9486571" cy="890933"/>
      </dsp:txXfrm>
    </dsp:sp>
    <dsp:sp modelId="{7AFBD007-63B4-472B-94BF-2D7531ADB26D}">
      <dsp:nvSpPr>
        <dsp:cNvPr id="0" name=""/>
        <dsp:cNvSpPr/>
      </dsp:nvSpPr>
      <dsp:spPr>
        <a:xfrm>
          <a:off x="0" y="3342758"/>
          <a:ext cx="10515600" cy="8909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0287E-397C-4C7B-A940-B54B39F28EC4}">
      <dsp:nvSpPr>
        <dsp:cNvPr id="0" name=""/>
        <dsp:cNvSpPr/>
      </dsp:nvSpPr>
      <dsp:spPr>
        <a:xfrm>
          <a:off x="269507" y="3543218"/>
          <a:ext cx="490013" cy="490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82F05-8D4E-4E09-8E69-F56D44819223}">
      <dsp:nvSpPr>
        <dsp:cNvPr id="0" name=""/>
        <dsp:cNvSpPr/>
      </dsp:nvSpPr>
      <dsp:spPr>
        <a:xfrm>
          <a:off x="1029028" y="3342758"/>
          <a:ext cx="9486571" cy="89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90" tIns="94290" rIns="94290" bIns="942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Customer Feedback</a:t>
          </a:r>
          <a:r>
            <a:rPr lang="en-GB" sz="1600" kern="1200"/>
            <a:t>: Implement a feedback system to gather insights from customers, helping to refine the rewards program and maintain its relevance.</a:t>
          </a:r>
          <a:endParaRPr lang="en-US" sz="1600" kern="1200"/>
        </a:p>
      </dsp:txBody>
      <dsp:txXfrm>
        <a:off x="1029028" y="3342758"/>
        <a:ext cx="9486571" cy="890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6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5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://stackoverflow.com/questions/20566987/plotting-2-dimensional-clusters-in-kmea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boy-dad-daughter-family-father-130013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cserver.org/highway-signs2/d/discount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wpetaddiction.blogspot.com/p/about_25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photo-of-woman-looking-at-the-mirror-774866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m.gov.au/collection/C96607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5706F-C97D-90F2-46C7-CCA8920DF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96644"/>
            <a:ext cx="5500125" cy="3435606"/>
          </a:xfrm>
        </p:spPr>
        <p:txBody>
          <a:bodyPr anchor="b">
            <a:normAutofit/>
          </a:bodyPr>
          <a:lstStyle/>
          <a:p>
            <a:pPr algn="ctr"/>
            <a:r>
              <a:rPr lang="en-DE" dirty="0"/>
              <a:t>Travel Tide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BE959-A333-BBEF-497D-AF132C960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8950"/>
            <a:ext cx="5500125" cy="1962406"/>
          </a:xfrm>
        </p:spPr>
        <p:txBody>
          <a:bodyPr>
            <a:normAutofit/>
          </a:bodyPr>
          <a:lstStyle/>
          <a:p>
            <a:pPr algn="ctr"/>
            <a:r>
              <a:rPr lang="en-DE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Discovering Customer Trends: Analyzing Segments for Enhancing the Reward Program.</a:t>
            </a:r>
            <a:endParaRPr lang="en-DE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DE" dirty="0"/>
          </a:p>
          <a:p>
            <a:r>
              <a:rPr lang="en-DE" dirty="0"/>
              <a:t>Diana Alejandra Terraza López</a:t>
            </a: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6805E534-71BA-92B0-16D1-92FF5F6E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14" y="599893"/>
            <a:ext cx="3280271" cy="56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B1DD-AFB4-DAAE-BE77-66561A03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7530"/>
          </a:xfrm>
        </p:spPr>
        <p:txBody>
          <a:bodyPr>
            <a:normAutofit fontScale="90000"/>
          </a:bodyPr>
          <a:lstStyle/>
          <a:p>
            <a:r>
              <a:rPr lang="en-DE" dirty="0"/>
              <a:t>User Distribution by Marital Status and Kids</a:t>
            </a:r>
          </a:p>
        </p:txBody>
      </p:sp>
      <p:pic>
        <p:nvPicPr>
          <p:cNvPr id="5" name="Content Placeholder 4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0B3A39C9-18DF-1C05-6828-B0E393C67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274" y="1941513"/>
            <a:ext cx="7279452" cy="4235450"/>
          </a:xfrm>
        </p:spPr>
      </p:pic>
    </p:spTree>
    <p:extLst>
      <p:ext uri="{BB962C8B-B14F-4D97-AF65-F5344CB8AC3E}">
        <p14:creationId xmlns:p14="http://schemas.microsoft.com/office/powerpoint/2010/main" val="30118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world with different routes&#10;&#10;Description automatically generated">
            <a:extLst>
              <a:ext uri="{FF2B5EF4-FFF2-40B4-BE49-F238E27FC236}">
                <a16:creationId xmlns:a16="http://schemas.microsoft.com/office/drawing/2014/main" id="{2DE67A96-2B12-118A-7B2E-CFBBFB55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318946"/>
            <a:ext cx="6988862" cy="4402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2C84F-B5F2-6C3F-6FE4-1235DDEF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798746"/>
          </a:xfrm>
          <a:noFill/>
        </p:spPr>
        <p:txBody>
          <a:bodyPr anchor="ctr">
            <a:normAutofit/>
          </a:bodyPr>
          <a:lstStyle/>
          <a:p>
            <a:r>
              <a:rPr lang="en-DE" dirty="0"/>
              <a:t>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4FB34-4AB8-72F7-7B4A-4A72E7D67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131127"/>
            <a:ext cx="3748361" cy="3130229"/>
          </a:xfrm>
        </p:spPr>
        <p:txBody>
          <a:bodyPr>
            <a:normAutofit/>
          </a:bodyPr>
          <a:lstStyle/>
          <a:p>
            <a:r>
              <a:rPr lang="en-DE" dirty="0"/>
              <a:t>Red Points for Home Airport</a:t>
            </a:r>
          </a:p>
          <a:p>
            <a:r>
              <a:rPr lang="en-DE" dirty="0"/>
              <a:t>Blue Points for Destination Airport </a:t>
            </a:r>
          </a:p>
        </p:txBody>
      </p:sp>
    </p:spTree>
    <p:extLst>
      <p:ext uri="{BB962C8B-B14F-4D97-AF65-F5344CB8AC3E}">
        <p14:creationId xmlns:p14="http://schemas.microsoft.com/office/powerpoint/2010/main" val="2193595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users&#10;&#10;Description automatically generated">
            <a:extLst>
              <a:ext uri="{FF2B5EF4-FFF2-40B4-BE49-F238E27FC236}">
                <a16:creationId xmlns:a16="http://schemas.microsoft.com/office/drawing/2014/main" id="{96229D88-DE5F-554A-7ACC-0F626ECA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89" b="-3"/>
          <a:stretch/>
        </p:blipFill>
        <p:spPr>
          <a:xfrm>
            <a:off x="37200" y="1137138"/>
            <a:ext cx="7255746" cy="425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590D3-411F-B8A0-4297-27FB67EF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798746"/>
          </a:xfrm>
          <a:noFill/>
        </p:spPr>
        <p:txBody>
          <a:bodyPr anchor="ctr">
            <a:normAutofit/>
          </a:bodyPr>
          <a:lstStyle/>
          <a:p>
            <a:r>
              <a:rPr lang="en-DE" dirty="0"/>
              <a:t>Users by Travel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C1D2D-E2A2-B980-C41A-4D7BD111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564412"/>
            <a:ext cx="3748361" cy="2696944"/>
          </a:xfrm>
        </p:spPr>
        <p:txBody>
          <a:bodyPr>
            <a:normAutofit/>
          </a:bodyPr>
          <a:lstStyle/>
          <a:p>
            <a:r>
              <a:rPr lang="en-GB" dirty="0"/>
              <a:t>After establishing age ranges, I grouped users into travel categories based on their behaviour and key demographic characteristics.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016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CEE24-511F-6E0C-940E-C0FD0808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2275480"/>
          </a:xfrm>
        </p:spPr>
        <p:txBody>
          <a:bodyPr>
            <a:normAutofit/>
          </a:bodyPr>
          <a:lstStyle/>
          <a:p>
            <a:r>
              <a:rPr lang="en-DE" sz="5000" dirty="0"/>
              <a:t>Distribution of Group Travelers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E2230-9109-DD72-9250-8DA6E55D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19796"/>
            <a:ext cx="5257799" cy="28524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 using </a:t>
            </a:r>
            <a:r>
              <a:rPr lang="en-GB" dirty="0"/>
              <a:t>Kernel Density Estimation (KDE) We can observe the distribution of each group of clients in relation to their number of trips.</a:t>
            </a:r>
          </a:p>
          <a:p>
            <a:r>
              <a:rPr lang="en-GB" dirty="0"/>
              <a:t>KDE is a great tool for visualizing the distribution of trips across groups because it offers a smooth and detailed view of the data. It helps identify patterns and differences between groups without assuming any specific distribution type.</a:t>
            </a:r>
            <a:endParaRPr lang="en-US" dirty="0"/>
          </a:p>
        </p:txBody>
      </p:sp>
      <p:pic>
        <p:nvPicPr>
          <p:cNvPr id="5" name="Content Placeholder 4" descr="A graph of a number of flights&#10;&#10;Description automatically generated">
            <a:extLst>
              <a:ext uri="{FF2B5EF4-FFF2-40B4-BE49-F238E27FC236}">
                <a16:creationId xmlns:a16="http://schemas.microsoft.com/office/drawing/2014/main" id="{6CF90CA9-6632-1E6E-1520-712C2DF2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3" r="6005" b="-1"/>
          <a:stretch/>
        </p:blipFill>
        <p:spPr>
          <a:xfrm>
            <a:off x="6662889" y="1346021"/>
            <a:ext cx="4925879" cy="41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0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63445-7DAA-09EB-F1E4-C1CA85EF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966" y="780444"/>
            <a:ext cx="4030834" cy="5391756"/>
          </a:xfrm>
        </p:spPr>
        <p:txBody>
          <a:bodyPr anchor="t">
            <a:normAutofit/>
          </a:bodyPr>
          <a:lstStyle/>
          <a:p>
            <a:r>
              <a:rPr lang="en-DE" dirty="0"/>
              <a:t>Segmenting the Users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C5C465-5110-879E-FADC-3EB34E17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060569"/>
              </p:ext>
            </p:extLst>
          </p:nvPr>
        </p:nvGraphicFramePr>
        <p:xfrm>
          <a:off x="838200" y="780444"/>
          <a:ext cx="6587836" cy="56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group of colorful figures with arrows pointing to each other&#10;&#10;Description automatically generated">
            <a:extLst>
              <a:ext uri="{FF2B5EF4-FFF2-40B4-BE49-F238E27FC236}">
                <a16:creationId xmlns:a16="http://schemas.microsoft.com/office/drawing/2014/main" id="{D0D0A2D0-C5B1-4DDC-0453-D54330C18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036" y="3429000"/>
            <a:ext cx="4356043" cy="2863987"/>
          </a:xfrm>
          <a:prstGeom prst="rect">
            <a:avLst/>
          </a:prstGeom>
        </p:spPr>
      </p:pic>
      <p:pic>
        <p:nvPicPr>
          <p:cNvPr id="8" name="Picture 7" descr="A group of small dots&#10;&#10;Description automatically generated with medium confidence">
            <a:extLst>
              <a:ext uri="{FF2B5EF4-FFF2-40B4-BE49-F238E27FC236}">
                <a16:creationId xmlns:a16="http://schemas.microsoft.com/office/drawing/2014/main" id="{D0BC8B79-791C-55D6-0345-9C44A734D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04046" y="2604655"/>
            <a:ext cx="2714211" cy="215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755782-29D9-41C2-99C7-2624C1947B4F}"/>
              </a:ext>
            </a:extLst>
          </p:cNvPr>
          <p:cNvSpPr txBox="1"/>
          <p:nvPr/>
        </p:nvSpPr>
        <p:spPr>
          <a:xfrm>
            <a:off x="2804046" y="4799121"/>
            <a:ext cx="20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>
                <a:hlinkClick r:id="rId9" tooltip="http://stackoverflow.com/questions/20566987/plotting-2-dimensional-clusters-in-kmeans"/>
              </a:rPr>
              <a:t>This Photo</a:t>
            </a:r>
            <a:r>
              <a:rPr lang="en-DE" sz="900"/>
              <a:t> by Unknown Author is licensed under </a:t>
            </a:r>
            <a:r>
              <a:rPr lang="en-DE" sz="900">
                <a:hlinkClick r:id="rId10" tooltip="https://creativecommons.org/licenses/by-sa/3.0/"/>
              </a:rPr>
              <a:t>CC BY-SA</a:t>
            </a:r>
            <a:endParaRPr lang="en-DE" sz="900"/>
          </a:p>
        </p:txBody>
      </p:sp>
    </p:spTree>
    <p:extLst>
      <p:ext uri="{BB962C8B-B14F-4D97-AF65-F5344CB8AC3E}">
        <p14:creationId xmlns:p14="http://schemas.microsoft.com/office/powerpoint/2010/main" val="122826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hotel&#10;&#10;Description automatically generated">
            <a:extLst>
              <a:ext uri="{FF2B5EF4-FFF2-40B4-BE49-F238E27FC236}">
                <a16:creationId xmlns:a16="http://schemas.microsoft.com/office/drawing/2014/main" id="{B89EFB06-0927-D85E-6FD5-F19EC9FA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657461"/>
            <a:ext cx="6698586" cy="554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E32EC-68EA-7F61-F19E-B033DCC5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077283"/>
          </a:xfrm>
          <a:noFill/>
        </p:spPr>
        <p:txBody>
          <a:bodyPr anchor="ctr">
            <a:normAutofit fontScale="90000"/>
          </a:bodyPr>
          <a:lstStyle/>
          <a:p>
            <a:r>
              <a:rPr lang="en-DE" dirty="0"/>
              <a:t>Findings and Discussion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035E57-096B-0F14-5B29-22DF08189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103418"/>
            <a:ext cx="3748361" cy="31579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GB" sz="1800" dirty="0"/>
              <a:t>The line chart illustrates the relationship between hotel booking frequency and checked bag usage across different customer clusters.</a:t>
            </a:r>
          </a:p>
          <a:p>
            <a:pPr algn="just">
              <a:lnSpc>
                <a:spcPct val="100000"/>
              </a:lnSpc>
            </a:pPr>
            <a:endParaRPr lang="en-GB" sz="1800" dirty="0"/>
          </a:p>
          <a:p>
            <a:pPr algn="just">
              <a:lnSpc>
                <a:spcPct val="100000"/>
              </a:lnSpc>
            </a:pPr>
            <a:r>
              <a:rPr lang="en-GB" sz="1800" dirty="0"/>
              <a:t> The 'Exclusive Discount' cluster shows the broadest range of </a:t>
            </a:r>
            <a:r>
              <a:rPr lang="en-GB" sz="1800" dirty="0" err="1"/>
              <a:t>behaviors</a:t>
            </a:r>
            <a:r>
              <a:rPr lang="en-GB" sz="1800" dirty="0"/>
              <a:t>, highlighting its strong appeal and popularity among users</a:t>
            </a:r>
            <a:r>
              <a:rPr lang="en-GB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659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6F85E-93FC-6192-E736-B6758816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1572491"/>
          </a:xfrm>
        </p:spPr>
        <p:txBody>
          <a:bodyPr>
            <a:normAutofit fontScale="90000"/>
          </a:bodyPr>
          <a:lstStyle/>
          <a:p>
            <a:r>
              <a:rPr lang="en-DE" dirty="0"/>
              <a:t>Findings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A804-53D9-2FAB-2B55-E80629D75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39" y="2442258"/>
            <a:ext cx="5702459" cy="372994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GB" sz="1800" dirty="0"/>
              <a:t>The chart also reveals a notable overlap between clusters, suggesting that while there are distinct preferences, a significant number of users are interested in multiple perks. 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This overlap indicates shared interests among the groups despite some differences in their primary preferences.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This revision clarifies the points about cluster overlap, customer </a:t>
            </a:r>
            <a:r>
              <a:rPr lang="en-GB" sz="1800" dirty="0" err="1"/>
              <a:t>behavior</a:t>
            </a:r>
            <a:r>
              <a:rPr lang="en-GB" sz="1800" dirty="0"/>
              <a:t>, and the popularity of the "Exclusive Discount" cluster, making the explanation more cohesive.</a:t>
            </a:r>
          </a:p>
          <a:p>
            <a:pPr>
              <a:lnSpc>
                <a:spcPct val="100000"/>
              </a:lnSpc>
            </a:pPr>
            <a:endParaRPr lang="en-DE" sz="1400" dirty="0"/>
          </a:p>
        </p:txBody>
      </p:sp>
      <p:pic>
        <p:nvPicPr>
          <p:cNvPr id="6" name="Picture 5" descr="A graph of a number of hotels&#10;&#10;Description automatically generated">
            <a:extLst>
              <a:ext uri="{FF2B5EF4-FFF2-40B4-BE49-F238E27FC236}">
                <a16:creationId xmlns:a16="http://schemas.microsoft.com/office/drawing/2014/main" id="{5958D82B-5EB0-0A8F-18B2-01B5EFFC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86" y="1124499"/>
            <a:ext cx="6072476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9754-F763-A544-52C4-023E5E3E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400" dirty="0"/>
              <a:t>Assignment of Perks per User</a:t>
            </a:r>
            <a:endParaRPr lang="en-DE" sz="4400" dirty="0"/>
          </a:p>
        </p:txBody>
      </p:sp>
      <p:pic>
        <p:nvPicPr>
          <p:cNvPr id="7" name="Content Placeholder 6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B845CF-21AD-E336-9F44-D29D65DB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690688"/>
            <a:ext cx="7952508" cy="4786488"/>
          </a:xfrm>
        </p:spPr>
      </p:pic>
    </p:spTree>
    <p:extLst>
      <p:ext uri="{BB962C8B-B14F-4D97-AF65-F5344CB8AC3E}">
        <p14:creationId xmlns:p14="http://schemas.microsoft.com/office/powerpoint/2010/main" val="395401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united states with pink dots&#10;&#10;Description automatically generated">
            <a:extLst>
              <a:ext uri="{FF2B5EF4-FFF2-40B4-BE49-F238E27FC236}">
                <a16:creationId xmlns:a16="http://schemas.microsoft.com/office/drawing/2014/main" id="{1D53DA1C-C606-02EA-C9C6-33F739A6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66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BB2A4-DD4E-7FFC-02D7-0F8547D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Demographic insights after Segmenting</a:t>
            </a:r>
          </a:p>
        </p:txBody>
      </p:sp>
    </p:spTree>
    <p:extLst>
      <p:ext uri="{BB962C8B-B14F-4D97-AF65-F5344CB8AC3E}">
        <p14:creationId xmlns:p14="http://schemas.microsoft.com/office/powerpoint/2010/main" val="92746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9059-353E-56BE-7D82-2FC039C0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330"/>
          </a:xfrm>
        </p:spPr>
        <p:txBody>
          <a:bodyPr/>
          <a:lstStyle/>
          <a:p>
            <a:r>
              <a:rPr lang="en-DE" dirty="0"/>
              <a:t>Family Travelers</a:t>
            </a:r>
          </a:p>
        </p:txBody>
      </p:sp>
      <p:pic>
        <p:nvPicPr>
          <p:cNvPr id="5" name="Content Placeholder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094B150-81B3-9AA9-7E95-12965719F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690" y="1385456"/>
            <a:ext cx="8444345" cy="5472544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25B6BD-04EA-DDA1-E065-06C8D2CB8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06626" y="3900054"/>
            <a:ext cx="2622146" cy="21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69C1E-88C7-409C-77A0-5828E23D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DE" dirty="0"/>
              <a:t>What is TravelTide?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2F0398-ED9F-0B14-19FF-091E43AB8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037346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50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5483-4DCA-ACE7-AF4A-4D979DC7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1893"/>
          </a:xfrm>
        </p:spPr>
        <p:txBody>
          <a:bodyPr/>
          <a:lstStyle/>
          <a:p>
            <a:r>
              <a:rPr lang="en-DE" dirty="0"/>
              <a:t>Perks by Groups Travelers</a:t>
            </a:r>
          </a:p>
        </p:txBody>
      </p:sp>
      <p:pic>
        <p:nvPicPr>
          <p:cNvPr id="9" name="Content Placeholder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AF325F0-9953-866D-2B29-895532D29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7" y="1486097"/>
            <a:ext cx="8908473" cy="5371903"/>
          </a:xfrm>
        </p:spPr>
      </p:pic>
      <p:pic>
        <p:nvPicPr>
          <p:cNvPr id="13" name="Picture 12" descr="A green sign with white text&#10;&#10;Description automatically generated">
            <a:extLst>
              <a:ext uri="{FF2B5EF4-FFF2-40B4-BE49-F238E27FC236}">
                <a16:creationId xmlns:a16="http://schemas.microsoft.com/office/drawing/2014/main" id="{04DC4793-45BE-8B65-6976-6CED48A93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16290" y="4457609"/>
            <a:ext cx="2742882" cy="18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5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84802-4D0B-B96F-8322-7471122A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4" y="426116"/>
            <a:ext cx="9234055" cy="1232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Perks assigned to user by gender</a:t>
            </a:r>
          </a:p>
        </p:txBody>
      </p:sp>
      <p:pic>
        <p:nvPicPr>
          <p:cNvPr id="7" name="Content Placeholder 6" descr="A graph of a bar graph&#10;&#10;Description automatically generated">
            <a:extLst>
              <a:ext uri="{FF2B5EF4-FFF2-40B4-BE49-F238E27FC236}">
                <a16:creationId xmlns:a16="http://schemas.microsoft.com/office/drawing/2014/main" id="{AD0C199A-5E9B-9F6F-CE71-E67A9E1F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155" y="1246466"/>
            <a:ext cx="8229986" cy="4960370"/>
          </a:xfrm>
        </p:spPr>
      </p:pic>
      <p:pic>
        <p:nvPicPr>
          <p:cNvPr id="9" name="Picture 8" descr="A sign with yellow text&#10;&#10;Description automatically generated">
            <a:extLst>
              <a:ext uri="{FF2B5EF4-FFF2-40B4-BE49-F238E27FC236}">
                <a16:creationId xmlns:a16="http://schemas.microsoft.com/office/drawing/2014/main" id="{20A4E2AC-0810-ED93-D993-E5099F1B7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481" y="5554353"/>
            <a:ext cx="5334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4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905B-BCA2-76CA-3514-D35A1F03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DE" dirty="0"/>
              <a:t>Recommendations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FFA3E7-BFB3-7066-B686-B81995A8D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732749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81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5E6ED-B2ED-6C54-CEC7-4119B306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1115291"/>
          </a:xfrm>
        </p:spPr>
        <p:txBody>
          <a:bodyPr>
            <a:normAutofit/>
          </a:bodyPr>
          <a:lstStyle/>
          <a:p>
            <a:r>
              <a:rPr lang="en-DE" sz="4600" dirty="0"/>
              <a:t>Recommendations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400E0A-DA8B-98B0-8552-8EEC9C08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0473"/>
            <a:ext cx="5257799" cy="412172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GB" sz="1400" b="1" dirty="0"/>
              <a:t>Personalized Marketing</a:t>
            </a:r>
            <a:r>
              <a:rPr lang="en-GB" sz="1400" dirty="0"/>
              <a:t>: Tailor marketing efforts to each customer segment, ensuring that messages and benefits resonate with their specific preferences to drive higher engagement and loyalty.</a:t>
            </a:r>
          </a:p>
          <a:p>
            <a:pPr algn="just">
              <a:lnSpc>
                <a:spcPct val="100000"/>
              </a:lnSpc>
            </a:pPr>
            <a:r>
              <a:rPr lang="en-GB" sz="1400" b="1" dirty="0"/>
              <a:t>Gender Diversity</a:t>
            </a:r>
            <a:r>
              <a:rPr lang="en-GB" sz="1400" dirty="0"/>
              <a:t>: Focus on addressing gender imbalances in the customer base, ensuring a more inclusive rewards program. We could also incentivize referrals by offering extra points for referring male customers, in addition to regular points for any referral.</a:t>
            </a:r>
          </a:p>
          <a:p>
            <a:pPr algn="just">
              <a:lnSpc>
                <a:spcPct val="100000"/>
              </a:lnSpc>
            </a:pPr>
            <a:r>
              <a:rPr lang="en-GB" sz="1400" b="1" dirty="0"/>
              <a:t>Family-Friendly Perks</a:t>
            </a:r>
            <a:r>
              <a:rPr lang="en-GB" sz="1400" dirty="0"/>
              <a:t>: Offer flexible check-in and check-out times for families with children to provide greater convenience. Additionally, introduce family-specific benefits like “Kids Stay Free” or Family Meal Packages at hotels, designed to appeal to women traveling with children.</a:t>
            </a:r>
          </a:p>
          <a:p>
            <a:pPr algn="just">
              <a:lnSpc>
                <a:spcPct val="100000"/>
              </a:lnSpc>
            </a:pPr>
            <a:r>
              <a:rPr lang="en-GB" sz="1400" b="1" dirty="0"/>
              <a:t>Solo Traveler Incentives</a:t>
            </a:r>
            <a:r>
              <a:rPr lang="en-GB" sz="1400" dirty="0"/>
              <a:t>: Implement a points-based rewards system where customers earn points for activities such as bookings, sharing feedback, and referring others. These points can be redeemed for future rewards, providing additional incentives for solo </a:t>
            </a:r>
            <a:r>
              <a:rPr lang="en-GB" sz="1400" dirty="0" err="1"/>
              <a:t>travelers</a:t>
            </a:r>
            <a:r>
              <a:rPr lang="en-GB" sz="1400" dirty="0"/>
              <a:t>.</a:t>
            </a:r>
          </a:p>
          <a:p>
            <a:pPr>
              <a:lnSpc>
                <a:spcPct val="100000"/>
              </a:lnSpc>
            </a:pPr>
            <a:endParaRPr lang="en-DE" sz="1000" dirty="0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507B3611-7C9F-5E0D-E025-6F61756D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558" y="599892"/>
            <a:ext cx="3367982" cy="3123803"/>
          </a:xfrm>
          <a:prstGeom prst="rect">
            <a:avLst/>
          </a:prstGeom>
        </p:spPr>
      </p:pic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625CECD9-5563-B70C-CDD3-F12034A9B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662" y="3990395"/>
            <a:ext cx="2267712" cy="2267712"/>
          </a:xfrm>
          <a:prstGeom prst="rect">
            <a:avLst/>
          </a:prstGeom>
        </p:spPr>
      </p:pic>
      <p:pic>
        <p:nvPicPr>
          <p:cNvPr id="12" name="Picture 11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69844AC0-569B-EE5D-8EEF-28D48FC06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572" y="4066788"/>
            <a:ext cx="2268018" cy="2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3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84065-79EB-F230-EABE-66998D9C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2275480"/>
          </a:xfrm>
        </p:spPr>
        <p:txBody>
          <a:bodyPr>
            <a:normAutofit/>
          </a:bodyPr>
          <a:lstStyle/>
          <a:p>
            <a:r>
              <a:rPr lang="en-DE" dirty="0"/>
              <a:t>Objectives of this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1D3D-E67C-C0C9-28A7-D059764D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19796"/>
            <a:ext cx="5257799" cy="285240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GB" dirty="0"/>
              <a:t>Conduct a thorough exploratory data analysis to uncover meaningful patterns and insights.</a:t>
            </a:r>
          </a:p>
          <a:p>
            <a:pPr algn="just">
              <a:lnSpc>
                <a:spcPct val="100000"/>
              </a:lnSpc>
            </a:pPr>
            <a:r>
              <a:rPr lang="en-GB" dirty="0"/>
              <a:t>Extract key findings to inform decision-making.</a:t>
            </a:r>
          </a:p>
          <a:p>
            <a:pPr algn="just">
              <a:lnSpc>
                <a:spcPct val="100000"/>
              </a:lnSpc>
            </a:pPr>
            <a:r>
              <a:rPr lang="en-GB" dirty="0"/>
              <a:t>Segment customers by analysing their booking behaviours and demographic characteristics, emphasizing those most likely to benefit from Travel Tide's proposed perks.</a:t>
            </a:r>
          </a:p>
        </p:txBody>
      </p:sp>
      <p:pic>
        <p:nvPicPr>
          <p:cNvPr id="13" name="Graphic 12" descr="Target Audience">
            <a:extLst>
              <a:ext uri="{FF2B5EF4-FFF2-40B4-BE49-F238E27FC236}">
                <a16:creationId xmlns:a16="http://schemas.microsoft.com/office/drawing/2014/main" id="{DCFC5756-AF31-D9B9-BA08-A1F30982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2889" y="965892"/>
            <a:ext cx="4925879" cy="49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A1C3-DBCE-35A4-7486-A6762230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3731"/>
            <a:ext cx="5257800" cy="15096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AB2D722-F57E-EB29-EF5F-5283AEDB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25783"/>
            <a:ext cx="5257800" cy="433523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/>
              <a:t>Filtering the Data and define the Cohort </a:t>
            </a:r>
          </a:p>
          <a:p>
            <a:pPr algn="just">
              <a:lnSpc>
                <a:spcPct val="100000"/>
              </a:lnSpc>
            </a:pPr>
            <a:r>
              <a:rPr lang="en-GB" sz="1800" i="0" dirty="0">
                <a:effectLst/>
              </a:rPr>
              <a:t>Forming the initial extraction query which can be then used for further analysis</a:t>
            </a:r>
          </a:p>
          <a:p>
            <a:pPr algn="just">
              <a:lnSpc>
                <a:spcPct val="100000"/>
              </a:lnSpc>
            </a:pPr>
            <a:r>
              <a:rPr lang="en-GB" sz="1800" i="0" dirty="0">
                <a:effectLst/>
              </a:rPr>
              <a:t>Aggregate the data on User level</a:t>
            </a:r>
            <a:r>
              <a:rPr lang="en-GB" sz="1800" dirty="0"/>
              <a:t>:</a:t>
            </a:r>
            <a:r>
              <a:rPr lang="en-GB" sz="1800" i="0" dirty="0">
                <a:effectLst/>
              </a:rPr>
              <a:t> Flight, and Hotel data, preserving fields that carry demographic or behavioural data, and merge the results into a single table.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Removing Outliers: </a:t>
            </a:r>
            <a:r>
              <a:rPr lang="en-GB" sz="1800" i="0" dirty="0">
                <a:effectLst/>
              </a:rPr>
              <a:t>the presence of extreme values might bias our estimates of average behaviour. (page clicks)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Anomalies with the Night Column </a:t>
            </a:r>
          </a:p>
          <a:p>
            <a:pPr algn="just">
              <a:lnSpc>
                <a:spcPct val="100000"/>
              </a:lnSpc>
            </a:pPr>
            <a:r>
              <a:rPr lang="en-GB" sz="1800" i="0" dirty="0">
                <a:effectLst/>
              </a:rPr>
              <a:t>Empty data values in the column trip id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  <p:pic>
        <p:nvPicPr>
          <p:cNvPr id="10" name="Picture 9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539515D0-0EE8-1FE2-A5CC-D45172A9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5" y="2978727"/>
            <a:ext cx="4757271" cy="3685309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FD9DD0F-9176-E85D-6C0D-7C7238A2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8" y="1168450"/>
            <a:ext cx="4990587" cy="1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6488-E978-6C2C-4B75-C1E605C2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1962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Demographic insights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81430-A00B-7511-19D9-58D33E56210A}"/>
              </a:ext>
            </a:extLst>
          </p:cNvPr>
          <p:cNvSpPr txBox="1"/>
          <p:nvPr/>
        </p:nvSpPr>
        <p:spPr>
          <a:xfrm>
            <a:off x="6607125" y="596644"/>
            <a:ext cx="4971465" cy="1453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</a:pPr>
            <a:r>
              <a:rPr lang="en-GB" sz="2400" dirty="0"/>
              <a:t>Categorized users into different age groups based on the data to facilitate classification and analysis</a:t>
            </a:r>
            <a:endParaRPr lang="en-US" sz="2400" dirty="0"/>
          </a:p>
        </p:txBody>
      </p:sp>
      <p:pic>
        <p:nvPicPr>
          <p:cNvPr id="7" name="Content Placeholder 6" descr="A graph with numbers and text&#10;&#10;Description automatically generated">
            <a:extLst>
              <a:ext uri="{FF2B5EF4-FFF2-40B4-BE49-F238E27FC236}">
                <a16:creationId xmlns:a16="http://schemas.microsoft.com/office/drawing/2014/main" id="{50B5081C-4565-95D5-5AFC-BAEADD10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916" y="2284422"/>
            <a:ext cx="5630858" cy="3955678"/>
          </a:xfrm>
          <a:prstGeom prst="rect">
            <a:avLst/>
          </a:prstGeom>
        </p:spPr>
      </p:pic>
      <p:pic>
        <p:nvPicPr>
          <p:cNvPr id="5" name="Content Placeholder 4" descr="A group of people looking at hot air balloons&#10;&#10;Description automatically generated">
            <a:extLst>
              <a:ext uri="{FF2B5EF4-FFF2-40B4-BE49-F238E27FC236}">
                <a16:creationId xmlns:a16="http://schemas.microsoft.com/office/drawing/2014/main" id="{8F421ADA-F2DD-27F2-4FE5-20BF5368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49538"/>
            <a:ext cx="5191887" cy="16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8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FD5279CC-3ADE-BF17-74CF-ED349C839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38F4F-F49A-B8E0-71C4-62024117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>
                <a:solidFill>
                  <a:srgbClr val="FFFFFF"/>
                </a:solidFill>
              </a:rPr>
              <a:t>Demographic Insights</a:t>
            </a:r>
          </a:p>
        </p:txBody>
      </p:sp>
    </p:spTree>
    <p:extLst>
      <p:ext uri="{BB962C8B-B14F-4D97-AF65-F5344CB8AC3E}">
        <p14:creationId xmlns:p14="http://schemas.microsoft.com/office/powerpoint/2010/main" val="45064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2A58A-BC65-1FC9-3378-04F2BFE9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799"/>
            <a:ext cx="5257800" cy="2674767"/>
          </a:xfrm>
        </p:spPr>
        <p:txBody>
          <a:bodyPr anchor="b">
            <a:normAutofit/>
          </a:bodyPr>
          <a:lstStyle/>
          <a:p>
            <a:r>
              <a:rPr lang="en-DE" dirty="0"/>
              <a:t>Number of Users by Gender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12B7-9927-DA9D-DFB6-C54D2AD0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599357"/>
            <a:ext cx="5257800" cy="2661661"/>
          </a:xfrm>
        </p:spPr>
        <p:txBody>
          <a:bodyPr>
            <a:normAutofit/>
          </a:bodyPr>
          <a:lstStyle/>
          <a:p>
            <a:r>
              <a:rPr lang="en-US" dirty="0"/>
              <a:t>We can notice notably that our potential users are women.</a:t>
            </a:r>
          </a:p>
        </p:txBody>
      </p:sp>
      <p:pic>
        <p:nvPicPr>
          <p:cNvPr id="5" name="Content Placeholder 4" descr="A graph with a bar and number&#10;&#10;Description automatically generated with medium confidence">
            <a:extLst>
              <a:ext uri="{FF2B5EF4-FFF2-40B4-BE49-F238E27FC236}">
                <a16:creationId xmlns:a16="http://schemas.microsoft.com/office/drawing/2014/main" id="{9F3229CD-B332-4D91-A7F3-D51B2D43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4" y="990601"/>
            <a:ext cx="5783566" cy="5181600"/>
          </a:xfrm>
          <a:prstGeom prst="rect">
            <a:avLst/>
          </a:prstGeom>
        </p:spPr>
      </p:pic>
      <p:pic>
        <p:nvPicPr>
          <p:cNvPr id="7" name="Picture 6" descr="A person making a face with her hands&#10;&#10;Description automatically generated">
            <a:extLst>
              <a:ext uri="{FF2B5EF4-FFF2-40B4-BE49-F238E27FC236}">
                <a16:creationId xmlns:a16="http://schemas.microsoft.com/office/drawing/2014/main" id="{EA65368C-9E93-F080-D709-9B093A351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2249" y="4386970"/>
            <a:ext cx="3165301" cy="211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751E69D-120B-482B-A656-1D144596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CE478-B4A9-B961-45B2-E3645B37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3424"/>
            <a:ext cx="5257799" cy="222937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/>
              <a:t>Demographic insights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93FE6F01-990A-4B3A-DD48-422D8AD0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645"/>
            <a:ext cx="5257799" cy="283235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GB" dirty="0"/>
              <a:t>A crosstab helps calculate the proportions (percentages) making it easier to understand the gender distribution relative to each age group.</a:t>
            </a:r>
          </a:p>
          <a:p>
            <a:pPr algn="just">
              <a:lnSpc>
                <a:spcPct val="100000"/>
              </a:lnSpc>
            </a:pPr>
            <a:r>
              <a:rPr lang="en-GB" dirty="0"/>
              <a:t>Instead of just showing raw counts, a crosstab aggregates the data, providing a clearer view of how gender is distributed across different age groups.</a:t>
            </a:r>
            <a:endParaRPr lang="en-US" dirty="0"/>
          </a:p>
        </p:txBody>
      </p:sp>
      <p:pic>
        <p:nvPicPr>
          <p:cNvPr id="11" name="Picture 10" descr="A person in a field with cows&#10;&#10;Description automatically generated">
            <a:extLst>
              <a:ext uri="{FF2B5EF4-FFF2-40B4-BE49-F238E27FC236}">
                <a16:creationId xmlns:a16="http://schemas.microsoft.com/office/drawing/2014/main" id="{DB4B1662-265B-D041-9BFA-358E769F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334" r="2" b="45333"/>
          <a:stretch/>
        </p:blipFill>
        <p:spPr>
          <a:xfrm>
            <a:off x="6578031" y="3669592"/>
            <a:ext cx="5023783" cy="2518613"/>
          </a:xfrm>
          <a:prstGeom prst="rect">
            <a:avLst/>
          </a:prstGeom>
        </p:spPr>
      </p:pic>
      <p:pic>
        <p:nvPicPr>
          <p:cNvPr id="5" name="Content Placeholder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5C2ECFB-1E11-C8F2-C6AD-47A46116E5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5" r="-1" b="9840"/>
          <a:stretch/>
        </p:blipFill>
        <p:spPr>
          <a:xfrm>
            <a:off x="6578031" y="630100"/>
            <a:ext cx="5023783" cy="25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number of children and a number of children&#10;&#10;Description automatically generated">
            <a:extLst>
              <a:ext uri="{FF2B5EF4-FFF2-40B4-BE49-F238E27FC236}">
                <a16:creationId xmlns:a16="http://schemas.microsoft.com/office/drawing/2014/main" id="{E9FD9610-EB96-1689-C7E2-7D7FFB21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076122"/>
            <a:ext cx="6698586" cy="470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F4D42-79F2-978A-A1B6-3B67A8C0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798746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DE" sz="3800" dirty="0"/>
              <a:t>Users by Gender with Childs and without Childs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A5979C-BBF5-8879-668D-C761A81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564412"/>
            <a:ext cx="3748361" cy="269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Demographic characteristics are crucial for segmentation because they provide a foundation for understanding and grouping customers based on shared traits.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2157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917</Words>
  <Application>Microsoft Macintosh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Aharoni</vt:lpstr>
      <vt:lpstr>Aptos</vt:lpstr>
      <vt:lpstr>Arial</vt:lpstr>
      <vt:lpstr>Avenir Next LT Pro</vt:lpstr>
      <vt:lpstr>FadeVTI</vt:lpstr>
      <vt:lpstr>Travel Tide Project </vt:lpstr>
      <vt:lpstr>What is TravelTide?</vt:lpstr>
      <vt:lpstr>Objectives of this project </vt:lpstr>
      <vt:lpstr>Data Preprocessing</vt:lpstr>
      <vt:lpstr>Demographic insights </vt:lpstr>
      <vt:lpstr>Demographic Insights</vt:lpstr>
      <vt:lpstr>Number of Users by Gender</vt:lpstr>
      <vt:lpstr>Demographic insights</vt:lpstr>
      <vt:lpstr>Users by Gender with Childs and without Childs</vt:lpstr>
      <vt:lpstr>User Distribution by Marital Status and Kids</vt:lpstr>
      <vt:lpstr>Map </vt:lpstr>
      <vt:lpstr>Users by Travel Category</vt:lpstr>
      <vt:lpstr>Distribution of Group Travelers </vt:lpstr>
      <vt:lpstr>Segmenting the Users </vt:lpstr>
      <vt:lpstr>Findings and Discussion</vt:lpstr>
      <vt:lpstr>Findings and Discussion</vt:lpstr>
      <vt:lpstr>Assignment of Perks per User</vt:lpstr>
      <vt:lpstr>Demographic insights after Segmenting</vt:lpstr>
      <vt:lpstr>Family Travelers</vt:lpstr>
      <vt:lpstr>Perks by Groups Travelers</vt:lpstr>
      <vt:lpstr>Perks assigned to user by gender</vt:lpstr>
      <vt:lpstr>Recommendations </vt:lpstr>
      <vt:lpstr>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Keuser</dc:creator>
  <cp:lastModifiedBy>Julian Keuser</cp:lastModifiedBy>
  <cp:revision>11</cp:revision>
  <dcterms:created xsi:type="dcterms:W3CDTF">2024-11-28T10:08:53Z</dcterms:created>
  <dcterms:modified xsi:type="dcterms:W3CDTF">2024-11-30T11:12:36Z</dcterms:modified>
</cp:coreProperties>
</file>